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 id="2147483662" r:id="rId2"/>
  </p:sldMasterIdLst>
  <p:notesMasterIdLst>
    <p:notesMasterId r:id="rId11"/>
  </p:notesMasterIdLst>
  <p:sldIdLst>
    <p:sldId id="256" r:id="rId3"/>
    <p:sldId id="296" r:id="rId4"/>
    <p:sldId id="290" r:id="rId5"/>
    <p:sldId id="262" r:id="rId6"/>
    <p:sldId id="257" r:id="rId7"/>
    <p:sldId id="286" r:id="rId8"/>
    <p:sldId id="258" r:id="rId9"/>
    <p:sldId id="297" r:id="rId10"/>
  </p:sldIdLst>
  <p:sldSz cx="9144000" cy="5143500" type="screen16x9"/>
  <p:notesSz cx="6858000" cy="9144000"/>
  <p:embeddedFontLst>
    <p:embeddedFont>
      <p:font typeface="Lato" panose="020F0502020204030203" pitchFamily="34" charset="0"/>
      <p:regular r:id="rId12"/>
      <p:bold r:id="rId13"/>
      <p:italic r:id="rId14"/>
      <p:boldItalic r:id="rId15"/>
    </p:embeddedFont>
    <p:embeddedFont>
      <p:font typeface="Lato Light" panose="020F03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
      <p:font typeface="Raleway"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nja Samardzic"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85"/>
    <p:restoredTop sz="71826"/>
  </p:normalViewPr>
  <p:slideViewPr>
    <p:cSldViewPr snapToGrid="0">
      <p:cViewPr>
        <p:scale>
          <a:sx n="100" d="100"/>
          <a:sy n="100" d="100"/>
        </p:scale>
        <p:origin x="180" y="9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1.xml"/><Relationship Id="rId21" Type="http://schemas.openxmlformats.org/officeDocument/2006/relationships/font" Target="fonts/font10.fntdata"/><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commentAuthors" Target="commentAuthors.xml"/><Relationship Id="rId10" Type="http://schemas.openxmlformats.org/officeDocument/2006/relationships/slide" Target="slides/slide8.xml"/><Relationship Id="rId19" Type="http://schemas.openxmlformats.org/officeDocument/2006/relationships/font" Target="fonts/font8.fntdata"/><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6B4035-3F1F-4239-A8A3-8A354AD444BB}"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F8FF463B-FFB6-4433-9AA8-6FCF7E1963F8}">
      <dgm:prSet phldrT="[Text]"/>
      <dgm:spPr>
        <a:solidFill>
          <a:srgbClr val="002060"/>
        </a:solidFill>
      </dgm:spPr>
      <dgm:t>
        <a:bodyPr/>
        <a:lstStyle/>
        <a:p>
          <a:r>
            <a:rPr lang="en-US" dirty="0"/>
            <a:t>Detection Event</a:t>
          </a:r>
        </a:p>
      </dgm:t>
    </dgm:pt>
    <dgm:pt modelId="{93F640F2-F4F3-48CC-9E29-22AB022DBA00}" type="parTrans" cxnId="{81D695F7-417A-47F2-ABA0-6AAE9F8DC103}">
      <dgm:prSet/>
      <dgm:spPr/>
      <dgm:t>
        <a:bodyPr/>
        <a:lstStyle/>
        <a:p>
          <a:endParaRPr lang="en-US"/>
        </a:p>
      </dgm:t>
    </dgm:pt>
    <dgm:pt modelId="{34BB38F9-067A-49A1-8ED9-B8DFF76F5040}" type="sibTrans" cxnId="{81D695F7-417A-47F2-ABA0-6AAE9F8DC103}">
      <dgm:prSet/>
      <dgm:spPr/>
      <dgm:t>
        <a:bodyPr/>
        <a:lstStyle/>
        <a:p>
          <a:endParaRPr lang="en-US"/>
        </a:p>
      </dgm:t>
    </dgm:pt>
    <dgm:pt modelId="{9FF22854-7993-421B-A47C-72A37FA1AB04}">
      <dgm:prSet phldrT="[Text]"/>
      <dgm:spPr>
        <a:solidFill>
          <a:srgbClr val="00B0F0"/>
        </a:solidFill>
      </dgm:spPr>
      <dgm:t>
        <a:bodyPr/>
        <a:lstStyle/>
        <a:p>
          <a:r>
            <a:rPr lang="en-US" dirty="0"/>
            <a:t>Detection Data</a:t>
          </a:r>
        </a:p>
      </dgm:t>
    </dgm:pt>
    <dgm:pt modelId="{E961C0B8-2E56-4072-9B12-6FA44C737ADF}" type="parTrans" cxnId="{86BBC6C3-DAE9-4FF3-A5D9-30EB68AC4555}">
      <dgm:prSet/>
      <dgm:spPr/>
      <dgm:t>
        <a:bodyPr/>
        <a:lstStyle/>
        <a:p>
          <a:endParaRPr lang="en-US"/>
        </a:p>
      </dgm:t>
    </dgm:pt>
    <dgm:pt modelId="{E4A6F417-0B91-46E2-9D34-CC54C20762C3}" type="sibTrans" cxnId="{86BBC6C3-DAE9-4FF3-A5D9-30EB68AC4555}">
      <dgm:prSet/>
      <dgm:spPr>
        <a:solidFill>
          <a:srgbClr val="23BF8F"/>
        </a:solidFill>
      </dgm:spPr>
      <dgm:t>
        <a:bodyPr/>
        <a:lstStyle/>
        <a:p>
          <a:endParaRPr lang="en-US"/>
        </a:p>
      </dgm:t>
    </dgm:pt>
    <dgm:pt modelId="{196B010E-69E7-43B6-8988-E9B26C7D4356}">
      <dgm:prSet phldrT="[Text]"/>
      <dgm:spPr>
        <a:solidFill>
          <a:srgbClr val="00B050"/>
        </a:solidFill>
      </dgm:spPr>
      <dgm:t>
        <a:bodyPr/>
        <a:lstStyle/>
        <a:p>
          <a:r>
            <a:rPr lang="en-US" dirty="0"/>
            <a:t>Receiver Deployment</a:t>
          </a:r>
        </a:p>
      </dgm:t>
    </dgm:pt>
    <dgm:pt modelId="{D3C0283B-6295-4781-83A8-0A790759D9F8}" type="parTrans" cxnId="{9766B907-A175-4C6B-A0CF-B80C8595D93F}">
      <dgm:prSet/>
      <dgm:spPr/>
      <dgm:t>
        <a:bodyPr/>
        <a:lstStyle/>
        <a:p>
          <a:endParaRPr lang="en-US"/>
        </a:p>
      </dgm:t>
    </dgm:pt>
    <dgm:pt modelId="{4BAAF556-5913-488F-9476-8D13DB9DFDA0}" type="sibTrans" cxnId="{9766B907-A175-4C6B-A0CF-B80C8595D93F}">
      <dgm:prSet/>
      <dgm:spPr>
        <a:solidFill>
          <a:srgbClr val="89DEEF"/>
        </a:solidFill>
      </dgm:spPr>
      <dgm:t>
        <a:bodyPr/>
        <a:lstStyle/>
        <a:p>
          <a:endParaRPr lang="en-US"/>
        </a:p>
      </dgm:t>
    </dgm:pt>
    <dgm:pt modelId="{54B112F8-6924-4529-9A42-6F9938BFBD86}">
      <dgm:prSet phldrT="[Text]"/>
      <dgm:spPr>
        <a:solidFill>
          <a:srgbClr val="0070C0"/>
        </a:solidFill>
      </dgm:spPr>
      <dgm:t>
        <a:bodyPr/>
        <a:lstStyle/>
        <a:p>
          <a:r>
            <a:rPr lang="en-US" dirty="0"/>
            <a:t>Tagging Activity</a:t>
          </a:r>
        </a:p>
      </dgm:t>
    </dgm:pt>
    <dgm:pt modelId="{48703AFB-8B7A-44D8-A431-60B84FB24B00}" type="parTrans" cxnId="{FE5AEC44-EDCC-45A6-BF5B-54BB579AE799}">
      <dgm:prSet/>
      <dgm:spPr/>
      <dgm:t>
        <a:bodyPr/>
        <a:lstStyle/>
        <a:p>
          <a:endParaRPr lang="en-US"/>
        </a:p>
      </dgm:t>
    </dgm:pt>
    <dgm:pt modelId="{B5BEEE6B-6705-406C-A935-76C7C2EB88A4}" type="sibTrans" cxnId="{FE5AEC44-EDCC-45A6-BF5B-54BB579AE799}">
      <dgm:prSet/>
      <dgm:spPr>
        <a:solidFill>
          <a:srgbClr val="70A1D6"/>
        </a:solidFill>
        <a:ln>
          <a:solidFill>
            <a:schemeClr val="bg1"/>
          </a:solidFill>
        </a:ln>
      </dgm:spPr>
      <dgm:t>
        <a:bodyPr/>
        <a:lstStyle/>
        <a:p>
          <a:endParaRPr lang="en-US"/>
        </a:p>
      </dgm:t>
    </dgm:pt>
    <dgm:pt modelId="{C70F9300-17AA-4097-BAB7-AAEFC9C493C7}" type="pres">
      <dgm:prSet presAssocID="{166B4035-3F1F-4239-A8A3-8A354AD444BB}" presName="Name0" presStyleCnt="0">
        <dgm:presLayoutVars>
          <dgm:chMax val="1"/>
          <dgm:dir/>
          <dgm:animLvl val="ctr"/>
          <dgm:resizeHandles val="exact"/>
        </dgm:presLayoutVars>
      </dgm:prSet>
      <dgm:spPr/>
    </dgm:pt>
    <dgm:pt modelId="{584D2DB7-F1C0-4B42-93F3-D9EB92F97DCF}" type="pres">
      <dgm:prSet presAssocID="{F8FF463B-FFB6-4433-9AA8-6FCF7E1963F8}" presName="centerShape" presStyleLbl="node0" presStyleIdx="0" presStyleCnt="1"/>
      <dgm:spPr/>
    </dgm:pt>
    <dgm:pt modelId="{3188EA50-EB23-44D9-8EFB-CA43EBBE5AC2}" type="pres">
      <dgm:prSet presAssocID="{9FF22854-7993-421B-A47C-72A37FA1AB04}" presName="node" presStyleLbl="node1" presStyleIdx="0" presStyleCnt="3">
        <dgm:presLayoutVars>
          <dgm:bulletEnabled val="1"/>
        </dgm:presLayoutVars>
      </dgm:prSet>
      <dgm:spPr/>
    </dgm:pt>
    <dgm:pt modelId="{0BA46F42-F48E-4F3A-9D69-DAD617433710}" type="pres">
      <dgm:prSet presAssocID="{9FF22854-7993-421B-A47C-72A37FA1AB04}" presName="dummy" presStyleCnt="0"/>
      <dgm:spPr/>
    </dgm:pt>
    <dgm:pt modelId="{B4A9BE66-C069-450E-AF24-00A47CB8FD63}" type="pres">
      <dgm:prSet presAssocID="{E4A6F417-0B91-46E2-9D34-CC54C20762C3}" presName="sibTrans" presStyleLbl="sibTrans2D1" presStyleIdx="0" presStyleCnt="3"/>
      <dgm:spPr/>
    </dgm:pt>
    <dgm:pt modelId="{74D23BA7-B395-4D63-AE99-35ECDF802225}" type="pres">
      <dgm:prSet presAssocID="{196B010E-69E7-43B6-8988-E9B26C7D4356}" presName="node" presStyleLbl="node1" presStyleIdx="1" presStyleCnt="3">
        <dgm:presLayoutVars>
          <dgm:bulletEnabled val="1"/>
        </dgm:presLayoutVars>
      </dgm:prSet>
      <dgm:spPr/>
    </dgm:pt>
    <dgm:pt modelId="{6645647B-5B9E-4758-B718-FFCA7E42AB29}" type="pres">
      <dgm:prSet presAssocID="{196B010E-69E7-43B6-8988-E9B26C7D4356}" presName="dummy" presStyleCnt="0"/>
      <dgm:spPr/>
    </dgm:pt>
    <dgm:pt modelId="{2C995486-FD9D-4864-86F5-F075F5C86ECC}" type="pres">
      <dgm:prSet presAssocID="{4BAAF556-5913-488F-9476-8D13DB9DFDA0}" presName="sibTrans" presStyleLbl="sibTrans2D1" presStyleIdx="1" presStyleCnt="3"/>
      <dgm:spPr/>
    </dgm:pt>
    <dgm:pt modelId="{B1B61E42-166B-44F3-BBE8-16B74B95F6F6}" type="pres">
      <dgm:prSet presAssocID="{54B112F8-6924-4529-9A42-6F9938BFBD86}" presName="node" presStyleLbl="node1" presStyleIdx="2" presStyleCnt="3">
        <dgm:presLayoutVars>
          <dgm:bulletEnabled val="1"/>
        </dgm:presLayoutVars>
      </dgm:prSet>
      <dgm:spPr/>
    </dgm:pt>
    <dgm:pt modelId="{4B830720-C8A2-41FF-BF5C-9CBB515DB6C4}" type="pres">
      <dgm:prSet presAssocID="{54B112F8-6924-4529-9A42-6F9938BFBD86}" presName="dummy" presStyleCnt="0"/>
      <dgm:spPr/>
    </dgm:pt>
    <dgm:pt modelId="{AACE8715-B734-4B1D-84A0-25CE94DC4B97}" type="pres">
      <dgm:prSet presAssocID="{B5BEEE6B-6705-406C-A935-76C7C2EB88A4}" presName="sibTrans" presStyleLbl="sibTrans2D1" presStyleIdx="2" presStyleCnt="3"/>
      <dgm:spPr/>
    </dgm:pt>
  </dgm:ptLst>
  <dgm:cxnLst>
    <dgm:cxn modelId="{9766B907-A175-4C6B-A0CF-B80C8595D93F}" srcId="{F8FF463B-FFB6-4433-9AA8-6FCF7E1963F8}" destId="{196B010E-69E7-43B6-8988-E9B26C7D4356}" srcOrd="1" destOrd="0" parTransId="{D3C0283B-6295-4781-83A8-0A790759D9F8}" sibTransId="{4BAAF556-5913-488F-9476-8D13DB9DFDA0}"/>
    <dgm:cxn modelId="{F47F701B-D34D-3849-8886-C24B9A5251F1}" type="presOf" srcId="{B5BEEE6B-6705-406C-A935-76C7C2EB88A4}" destId="{AACE8715-B734-4B1D-84A0-25CE94DC4B97}" srcOrd="0" destOrd="0" presId="urn:microsoft.com/office/officeart/2005/8/layout/radial6"/>
    <dgm:cxn modelId="{6FC8C140-62CF-8944-A648-3700A29A29CB}" type="presOf" srcId="{54B112F8-6924-4529-9A42-6F9938BFBD86}" destId="{B1B61E42-166B-44F3-BBE8-16B74B95F6F6}" srcOrd="0" destOrd="0" presId="urn:microsoft.com/office/officeart/2005/8/layout/radial6"/>
    <dgm:cxn modelId="{FA13A35F-3575-7B43-9378-74053B284DAD}" type="presOf" srcId="{9FF22854-7993-421B-A47C-72A37FA1AB04}" destId="{3188EA50-EB23-44D9-8EFB-CA43EBBE5AC2}" srcOrd="0" destOrd="0" presId="urn:microsoft.com/office/officeart/2005/8/layout/radial6"/>
    <dgm:cxn modelId="{FE5AEC44-EDCC-45A6-BF5B-54BB579AE799}" srcId="{F8FF463B-FFB6-4433-9AA8-6FCF7E1963F8}" destId="{54B112F8-6924-4529-9A42-6F9938BFBD86}" srcOrd="2" destOrd="0" parTransId="{48703AFB-8B7A-44D8-A431-60B84FB24B00}" sibTransId="{B5BEEE6B-6705-406C-A935-76C7C2EB88A4}"/>
    <dgm:cxn modelId="{51E67F6F-0D39-534A-8FF2-26F48D2BB6C7}" type="presOf" srcId="{F8FF463B-FFB6-4433-9AA8-6FCF7E1963F8}" destId="{584D2DB7-F1C0-4B42-93F3-D9EB92F97DCF}" srcOrd="0" destOrd="0" presId="urn:microsoft.com/office/officeart/2005/8/layout/radial6"/>
    <dgm:cxn modelId="{3901DF8B-2607-EA45-AC3C-88B0FE47CEE6}" type="presOf" srcId="{166B4035-3F1F-4239-A8A3-8A354AD444BB}" destId="{C70F9300-17AA-4097-BAB7-AAEFC9C493C7}" srcOrd="0" destOrd="0" presId="urn:microsoft.com/office/officeart/2005/8/layout/radial6"/>
    <dgm:cxn modelId="{F5C6BD8C-3593-4345-B6A1-1B73992AB0E2}" type="presOf" srcId="{4BAAF556-5913-488F-9476-8D13DB9DFDA0}" destId="{2C995486-FD9D-4864-86F5-F075F5C86ECC}" srcOrd="0" destOrd="0" presId="urn:microsoft.com/office/officeart/2005/8/layout/radial6"/>
    <dgm:cxn modelId="{0ACAA7B5-02EC-C644-ACFE-8872DDC5EEEE}" type="presOf" srcId="{196B010E-69E7-43B6-8988-E9B26C7D4356}" destId="{74D23BA7-B395-4D63-AE99-35ECDF802225}" srcOrd="0" destOrd="0" presId="urn:microsoft.com/office/officeart/2005/8/layout/radial6"/>
    <dgm:cxn modelId="{86BBC6C3-DAE9-4FF3-A5D9-30EB68AC4555}" srcId="{F8FF463B-FFB6-4433-9AA8-6FCF7E1963F8}" destId="{9FF22854-7993-421B-A47C-72A37FA1AB04}" srcOrd="0" destOrd="0" parTransId="{E961C0B8-2E56-4072-9B12-6FA44C737ADF}" sibTransId="{E4A6F417-0B91-46E2-9D34-CC54C20762C3}"/>
    <dgm:cxn modelId="{4F71D5DA-2E05-114C-AB0A-69C4D482EA6C}" type="presOf" srcId="{E4A6F417-0B91-46E2-9D34-CC54C20762C3}" destId="{B4A9BE66-C069-450E-AF24-00A47CB8FD63}" srcOrd="0" destOrd="0" presId="urn:microsoft.com/office/officeart/2005/8/layout/radial6"/>
    <dgm:cxn modelId="{81D695F7-417A-47F2-ABA0-6AAE9F8DC103}" srcId="{166B4035-3F1F-4239-A8A3-8A354AD444BB}" destId="{F8FF463B-FFB6-4433-9AA8-6FCF7E1963F8}" srcOrd="0" destOrd="0" parTransId="{93F640F2-F4F3-48CC-9E29-22AB022DBA00}" sibTransId="{34BB38F9-067A-49A1-8ED9-B8DFF76F5040}"/>
    <dgm:cxn modelId="{2AFE49E9-4F70-0C4E-810A-B14D9B062861}" type="presParOf" srcId="{C70F9300-17AA-4097-BAB7-AAEFC9C493C7}" destId="{584D2DB7-F1C0-4B42-93F3-D9EB92F97DCF}" srcOrd="0" destOrd="0" presId="urn:microsoft.com/office/officeart/2005/8/layout/radial6"/>
    <dgm:cxn modelId="{0C5433D0-2C0F-6846-AF18-4D90FD634C31}" type="presParOf" srcId="{C70F9300-17AA-4097-BAB7-AAEFC9C493C7}" destId="{3188EA50-EB23-44D9-8EFB-CA43EBBE5AC2}" srcOrd="1" destOrd="0" presId="urn:microsoft.com/office/officeart/2005/8/layout/radial6"/>
    <dgm:cxn modelId="{1E3C1772-8ECC-0C49-A7E7-F93DF5D7E1BE}" type="presParOf" srcId="{C70F9300-17AA-4097-BAB7-AAEFC9C493C7}" destId="{0BA46F42-F48E-4F3A-9D69-DAD617433710}" srcOrd="2" destOrd="0" presId="urn:microsoft.com/office/officeart/2005/8/layout/radial6"/>
    <dgm:cxn modelId="{90EDFE83-9829-F74E-BC6F-3EF6C7D093DF}" type="presParOf" srcId="{C70F9300-17AA-4097-BAB7-AAEFC9C493C7}" destId="{B4A9BE66-C069-450E-AF24-00A47CB8FD63}" srcOrd="3" destOrd="0" presId="urn:microsoft.com/office/officeart/2005/8/layout/radial6"/>
    <dgm:cxn modelId="{AC75E9B4-C6B2-D046-A955-87688C3CD805}" type="presParOf" srcId="{C70F9300-17AA-4097-BAB7-AAEFC9C493C7}" destId="{74D23BA7-B395-4D63-AE99-35ECDF802225}" srcOrd="4" destOrd="0" presId="urn:microsoft.com/office/officeart/2005/8/layout/radial6"/>
    <dgm:cxn modelId="{8EEB1B1D-8696-9C47-8052-629ED3CE89CD}" type="presParOf" srcId="{C70F9300-17AA-4097-BAB7-AAEFC9C493C7}" destId="{6645647B-5B9E-4758-B718-FFCA7E42AB29}" srcOrd="5" destOrd="0" presId="urn:microsoft.com/office/officeart/2005/8/layout/radial6"/>
    <dgm:cxn modelId="{A241A285-F51D-3B4F-AA43-D46B66589C9A}" type="presParOf" srcId="{C70F9300-17AA-4097-BAB7-AAEFC9C493C7}" destId="{2C995486-FD9D-4864-86F5-F075F5C86ECC}" srcOrd="6" destOrd="0" presId="urn:microsoft.com/office/officeart/2005/8/layout/radial6"/>
    <dgm:cxn modelId="{E8960783-A875-D54E-AFF8-F8DB4C967399}" type="presParOf" srcId="{C70F9300-17AA-4097-BAB7-AAEFC9C493C7}" destId="{B1B61E42-166B-44F3-BBE8-16B74B95F6F6}" srcOrd="7" destOrd="0" presId="urn:microsoft.com/office/officeart/2005/8/layout/radial6"/>
    <dgm:cxn modelId="{C71BE857-5858-0C4B-97DD-2A09EE2F07BC}" type="presParOf" srcId="{C70F9300-17AA-4097-BAB7-AAEFC9C493C7}" destId="{4B830720-C8A2-41FF-BF5C-9CBB515DB6C4}" srcOrd="8" destOrd="0" presId="urn:microsoft.com/office/officeart/2005/8/layout/radial6"/>
    <dgm:cxn modelId="{5102E3EE-7675-FD46-8F40-B79E36054E73}" type="presParOf" srcId="{C70F9300-17AA-4097-BAB7-AAEFC9C493C7}" destId="{AACE8715-B734-4B1D-84A0-25CE94DC4B97}" srcOrd="9" destOrd="0" presId="urn:microsoft.com/office/officeart/2005/8/layout/radial6"/>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ACE8715-B734-4B1D-84A0-25CE94DC4B97}">
      <dsp:nvSpPr>
        <dsp:cNvPr id="0" name=""/>
        <dsp:cNvSpPr/>
      </dsp:nvSpPr>
      <dsp:spPr>
        <a:xfrm>
          <a:off x="1089982" y="412468"/>
          <a:ext cx="2758454" cy="2758454"/>
        </a:xfrm>
        <a:prstGeom prst="blockArc">
          <a:avLst>
            <a:gd name="adj1" fmla="val 9000000"/>
            <a:gd name="adj2" fmla="val 16200000"/>
            <a:gd name="adj3" fmla="val 4635"/>
          </a:avLst>
        </a:prstGeom>
        <a:solidFill>
          <a:srgbClr val="70A1D6"/>
        </a:solidFill>
        <a:ln>
          <a:solidFill>
            <a:schemeClr val="bg1"/>
          </a:solidFill>
        </a:ln>
        <a:effectLst/>
      </dsp:spPr>
      <dsp:style>
        <a:lnRef idx="0">
          <a:scrgbClr r="0" g="0" b="0"/>
        </a:lnRef>
        <a:fillRef idx="1">
          <a:scrgbClr r="0" g="0" b="0"/>
        </a:fillRef>
        <a:effectRef idx="0">
          <a:scrgbClr r="0" g="0" b="0"/>
        </a:effectRef>
        <a:fontRef idx="minor">
          <a:schemeClr val="lt1"/>
        </a:fontRef>
      </dsp:style>
    </dsp:sp>
    <dsp:sp modelId="{2C995486-FD9D-4864-86F5-F075F5C86ECC}">
      <dsp:nvSpPr>
        <dsp:cNvPr id="0" name=""/>
        <dsp:cNvSpPr/>
      </dsp:nvSpPr>
      <dsp:spPr>
        <a:xfrm>
          <a:off x="1089982" y="412468"/>
          <a:ext cx="2758454" cy="2758454"/>
        </a:xfrm>
        <a:prstGeom prst="blockArc">
          <a:avLst>
            <a:gd name="adj1" fmla="val 1800000"/>
            <a:gd name="adj2" fmla="val 9000000"/>
            <a:gd name="adj3" fmla="val 4635"/>
          </a:avLst>
        </a:prstGeom>
        <a:solidFill>
          <a:srgbClr val="89DEEF"/>
        </a:solidFill>
        <a:ln>
          <a:noFill/>
        </a:ln>
        <a:effectLst/>
      </dsp:spPr>
      <dsp:style>
        <a:lnRef idx="0">
          <a:scrgbClr r="0" g="0" b="0"/>
        </a:lnRef>
        <a:fillRef idx="1">
          <a:scrgbClr r="0" g="0" b="0"/>
        </a:fillRef>
        <a:effectRef idx="0">
          <a:scrgbClr r="0" g="0" b="0"/>
        </a:effectRef>
        <a:fontRef idx="minor">
          <a:schemeClr val="lt1"/>
        </a:fontRef>
      </dsp:style>
    </dsp:sp>
    <dsp:sp modelId="{B4A9BE66-C069-450E-AF24-00A47CB8FD63}">
      <dsp:nvSpPr>
        <dsp:cNvPr id="0" name=""/>
        <dsp:cNvSpPr/>
      </dsp:nvSpPr>
      <dsp:spPr>
        <a:xfrm>
          <a:off x="1089982" y="412468"/>
          <a:ext cx="2758454" cy="2758454"/>
        </a:xfrm>
        <a:prstGeom prst="blockArc">
          <a:avLst>
            <a:gd name="adj1" fmla="val 16200000"/>
            <a:gd name="adj2" fmla="val 1800000"/>
            <a:gd name="adj3" fmla="val 4635"/>
          </a:avLst>
        </a:prstGeom>
        <a:solidFill>
          <a:srgbClr val="23BF8F"/>
        </a:solidFill>
        <a:ln>
          <a:noFill/>
        </a:ln>
        <a:effectLst/>
      </dsp:spPr>
      <dsp:style>
        <a:lnRef idx="0">
          <a:scrgbClr r="0" g="0" b="0"/>
        </a:lnRef>
        <a:fillRef idx="1">
          <a:scrgbClr r="0" g="0" b="0"/>
        </a:fillRef>
        <a:effectRef idx="0">
          <a:scrgbClr r="0" g="0" b="0"/>
        </a:effectRef>
        <a:fontRef idx="minor">
          <a:schemeClr val="lt1"/>
        </a:fontRef>
      </dsp:style>
    </dsp:sp>
    <dsp:sp modelId="{584D2DB7-F1C0-4B42-93F3-D9EB92F97DCF}">
      <dsp:nvSpPr>
        <dsp:cNvPr id="0" name=""/>
        <dsp:cNvSpPr/>
      </dsp:nvSpPr>
      <dsp:spPr>
        <a:xfrm>
          <a:off x="1835027" y="1157513"/>
          <a:ext cx="1268363" cy="1268363"/>
        </a:xfrm>
        <a:prstGeom prst="ellipse">
          <a:avLst/>
        </a:prstGeom>
        <a:solidFill>
          <a:srgbClr val="00206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kern="1200" dirty="0"/>
            <a:t>Detection Event</a:t>
          </a:r>
        </a:p>
      </dsp:txBody>
      <dsp:txXfrm>
        <a:off x="2020774" y="1343260"/>
        <a:ext cx="896869" cy="896869"/>
      </dsp:txXfrm>
    </dsp:sp>
    <dsp:sp modelId="{3188EA50-EB23-44D9-8EFB-CA43EBBE5AC2}">
      <dsp:nvSpPr>
        <dsp:cNvPr id="0" name=""/>
        <dsp:cNvSpPr/>
      </dsp:nvSpPr>
      <dsp:spPr>
        <a:xfrm>
          <a:off x="2025282" y="503"/>
          <a:ext cx="887854" cy="887854"/>
        </a:xfrm>
        <a:prstGeom prst="ellipse">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t>Detection Data</a:t>
          </a:r>
        </a:p>
      </dsp:txBody>
      <dsp:txXfrm>
        <a:off x="2155305" y="130526"/>
        <a:ext cx="627808" cy="627808"/>
      </dsp:txXfrm>
    </dsp:sp>
    <dsp:sp modelId="{74D23BA7-B395-4D63-AE99-35ECDF802225}">
      <dsp:nvSpPr>
        <dsp:cNvPr id="0" name=""/>
        <dsp:cNvSpPr/>
      </dsp:nvSpPr>
      <dsp:spPr>
        <a:xfrm>
          <a:off x="3192047" y="2021400"/>
          <a:ext cx="887854" cy="887854"/>
        </a:xfrm>
        <a:prstGeom prst="ellipse">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t>Receiver Deployment</a:t>
          </a:r>
        </a:p>
      </dsp:txBody>
      <dsp:txXfrm>
        <a:off x="3322070" y="2151423"/>
        <a:ext cx="627808" cy="627808"/>
      </dsp:txXfrm>
    </dsp:sp>
    <dsp:sp modelId="{B1B61E42-166B-44F3-BBE8-16B74B95F6F6}">
      <dsp:nvSpPr>
        <dsp:cNvPr id="0" name=""/>
        <dsp:cNvSpPr/>
      </dsp:nvSpPr>
      <dsp:spPr>
        <a:xfrm>
          <a:off x="858517" y="2021400"/>
          <a:ext cx="887854" cy="887854"/>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US" sz="800" kern="1200" dirty="0"/>
            <a:t>Tagging Activity</a:t>
          </a:r>
        </a:p>
      </dsp:txBody>
      <dsp:txXfrm>
        <a:off x="988540" y="2151423"/>
        <a:ext cx="627808" cy="627808"/>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JPG>
</file>

<file path=ppt/media/image12.png>
</file>

<file path=ppt/media/image2.png>
</file>

<file path=ppt/media/image3.pn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Hi, my name’s Jon Pye, and I’m here to lead you all into this week’s Node Manager Training, by describing what Nodes are meant to do, why OTN makes them, and how they help with the vital and difficult task of coordinating a whole telemetry community’s data and producing cross-project detection matches for everyone who contributes, and across all the communities who participate.</a:t>
            </a:r>
          </a:p>
          <a:p>
            <a:pPr marL="0" lvl="0" indent="0" algn="l" rtl="0">
              <a:spcBef>
                <a:spcPts val="0"/>
              </a:spcBef>
              <a:spcAft>
                <a:spcPts val="0"/>
              </a:spcAft>
              <a:buNone/>
            </a:pPr>
            <a:r>
              <a:rPr lang="en-US" dirty="0"/>
              <a:t> </a:t>
            </a:r>
          </a:p>
          <a:p>
            <a:pPr marL="0" lvl="0" indent="0" algn="l" rtl="0">
              <a:spcBef>
                <a:spcPts val="0"/>
              </a:spcBef>
              <a:spcAft>
                <a:spcPts val="0"/>
              </a:spcAft>
              <a:buNone/>
            </a:pPr>
            <a:r>
              <a:rPr lang="en-US" dirty="0">
                <a:latin typeface="+mj-lt"/>
              </a:rPr>
              <a:t>It’s my hope that you’ll soon have a sense of not only what a Node is, but also of</a:t>
            </a:r>
          </a:p>
          <a:p>
            <a:pPr marL="0" lvl="0" indent="0" algn="l" rtl="0">
              <a:spcBef>
                <a:spcPts val="0"/>
              </a:spcBef>
              <a:spcAft>
                <a:spcPts val="0"/>
              </a:spcAft>
              <a:buNone/>
            </a:pPr>
            <a:r>
              <a:rPr lang="en-US" dirty="0">
                <a:latin typeface="+mj-lt"/>
              </a:rPr>
              <a:t>OTN’s mandate</a:t>
            </a:r>
          </a:p>
          <a:p>
            <a:pPr marL="0" lvl="0" indent="0" algn="l" rtl="0">
              <a:spcBef>
                <a:spcPts val="0"/>
              </a:spcBef>
              <a:spcAft>
                <a:spcPts val="0"/>
              </a:spcAft>
              <a:buNone/>
            </a:pPr>
            <a:r>
              <a:rPr lang="en-CA" b="0" i="0" dirty="0">
                <a:solidFill>
                  <a:srgbClr val="333333"/>
                </a:solidFill>
                <a:effectLst/>
                <a:latin typeface="+mj-lt"/>
              </a:rPr>
              <a:t>the benefits of the Node system as a community outgrows more organic person-to-person sharing,</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solidFill>
                  <a:srgbClr val="333333"/>
                </a:solidFill>
                <a:effectLst/>
                <a:latin typeface="+mj-lt"/>
              </a:rPr>
              <a:t>the relationship between OTN and its Nodes,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b="0" i="0" dirty="0">
                <a:solidFill>
                  <a:srgbClr val="333333"/>
                </a:solidFill>
                <a:effectLst/>
                <a:latin typeface="+mj-lt"/>
              </a:rPr>
              <a:t>as well as a realistic understanding of the work involved in hosting/maintaining a Node.</a:t>
            </a:r>
            <a:endParaRPr lang="en-US" dirty="0">
              <a:latin typeface="+mj-l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98290072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98290072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sz="1050" dirty="0"/>
              <a:t>First, a bit about who I am and what the Ocean Tracking Network does. We’re a global infrastructure network funded by the Canadian Foundation for Innovation and headquartered here at Dalhousie University. We’ve been operating since 2008, deploying ocean monitoring equipment in key locations around the world, and more recently we’ve done a little oceanography and </a:t>
            </a:r>
            <a:r>
              <a:rPr lang="en-CA" sz="1050" dirty="0" err="1"/>
              <a:t>limnography</a:t>
            </a:r>
            <a:r>
              <a:rPr lang="en-CA" sz="1050" dirty="0"/>
              <a:t> by accident here and there using ROVs and gliders. We establish partnerships with a global community of stakeholders to document the movement of aquatic animals in the changing ocean. The knowledge collected by OTN-affiliated researchers has been useful to policymakers, industry, Indigenous and coastal communities, and the general public.</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902c3b90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902c3b90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CA" sz="1100" b="0" i="0" u="none" strike="noStrike" cap="none" dirty="0">
                <a:solidFill>
                  <a:srgbClr val="000000"/>
                </a:solidFill>
                <a:effectLst/>
                <a:latin typeface="Arial"/>
                <a:ea typeface="Arial"/>
                <a:cs typeface="Arial"/>
                <a:sym typeface="Arial"/>
              </a:rPr>
              <a:t>How do we as data managers help fulfil that mission, how can we work to be optimally relevant to stakeholders, and to provide value to the researchers who choose to partner with us? There are a couple of needs and concerns researchers have that data managers are well positioned to help with w. </a:t>
            </a:r>
          </a:p>
          <a:p>
            <a:r>
              <a:rPr lang="en-CA" sz="1100" b="0" i="0" u="none" strike="noStrike" cap="none" dirty="0">
                <a:solidFill>
                  <a:srgbClr val="000000"/>
                </a:solidFill>
                <a:effectLst/>
                <a:latin typeface="Arial"/>
                <a:ea typeface="Arial"/>
                <a:cs typeface="Arial"/>
                <a:sym typeface="Arial"/>
              </a:rPr>
              <a:t>When you are looking to share your data, or when you’re trying to use a colleague’s data to supplement your own, the key is making sure everyone is recording that metadata and data to a uniform standard. We can help different groups arrive at that standard.</a:t>
            </a:r>
          </a:p>
          <a:p>
            <a:r>
              <a:rPr lang="en-CA" sz="1100" b="0" i="0" u="none" strike="noStrike" cap="none" dirty="0">
                <a:solidFill>
                  <a:srgbClr val="000000"/>
                </a:solidFill>
                <a:effectLst/>
                <a:latin typeface="Arial"/>
                <a:ea typeface="Arial"/>
                <a:cs typeface="Arial"/>
                <a:sym typeface="Arial"/>
              </a:rPr>
              <a:t>The more information collected and recorded about a project or study, the more likely we can help others discover that data once it’s published and find new applications for the results. For the last decade and more, OTN-affiliated researchers have helped us refine and revise our data collection to arrive at something that’s maximally useful while remaining manageable for field work. </a:t>
            </a:r>
          </a:p>
          <a:p>
            <a:r>
              <a:rPr lang="en-CA" sz="1100" b="0" i="0" u="none" strike="noStrike" cap="none" dirty="0">
                <a:solidFill>
                  <a:srgbClr val="000000"/>
                </a:solidFill>
                <a:effectLst/>
                <a:latin typeface="Arial"/>
                <a:ea typeface="Arial"/>
                <a:cs typeface="Arial"/>
                <a:sym typeface="Arial"/>
              </a:rPr>
              <a:t>This work is ongoing, and we are always listening and looking for ways to make things easier on folks, and making sure we are collecting and recording the data that is needed.</a:t>
            </a:r>
          </a:p>
          <a:p>
            <a:r>
              <a:rPr lang="en-CA" sz="1100" b="0" i="0" u="none" strike="noStrike" cap="none" dirty="0">
                <a:solidFill>
                  <a:srgbClr val="000000"/>
                </a:solidFill>
                <a:effectLst/>
                <a:latin typeface="Arial"/>
                <a:ea typeface="Arial"/>
                <a:cs typeface="Arial"/>
                <a:sym typeface="Arial"/>
              </a:rPr>
              <a:t>By having a well-understood (by humans and by computers) set of fields for recording metadata about your field work, you will find it easier to collaborate, and in telemetry research, you derive so much benefit from sharing data with your neighbors, and the world</a:t>
            </a:r>
          </a:p>
          <a:p>
            <a:r>
              <a:rPr lang="en-CA" sz="1100" b="0" i="0" u="none" strike="noStrike" cap="none" dirty="0">
                <a:solidFill>
                  <a:srgbClr val="000000"/>
                </a:solidFill>
                <a:effectLst/>
                <a:latin typeface="Arial"/>
                <a:ea typeface="Arial"/>
                <a:cs typeface="Arial"/>
                <a:sym typeface="Arial"/>
              </a:rPr>
              <a:t>Not just sharing the data, but being able to plan future deployments, rely on other programmes or network-maintained core lines to supplement observing efforts, and also in being able to share and quickly implement techniques for data analysis so long as they’re anticipating the same format of input metadata and data. We partner with folks who are writing analysis packages and help backstop these institutional or volunteer efforts where they are serving the community and filling in important parts of the data pipeline.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775081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982900727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982900727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under the framework of our CFI funding, we as an organization are meant to provide ‘infrastructure support’. Organization-wide, we get this done in a few different ways. OTN funds and maintains a set of core acoustic telemetry receiver lines around the world that researchers can leverage and rely on when designing their own studies. We loan out receivers we aren’t able to use or maintain in order to supplement others’ studies. We co-design and help innovate new ways to attach listening equipment to new platforms, like our Slocum and Wave Gliders, and more recently to ocean physics drifters and ROVs, and that helps lower the engineering costs and smooth the way for new research projects to adopt those techniques in turn.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But even within the data shop, we’re infrastructure too. ‘Infrastructure’ to us means being on standby to receive, quality-control, and aggregate the data that’s reported to our databases from individual projects, labs, institutes, citizen science </a:t>
            </a:r>
            <a:r>
              <a:rPr lang="en-US" dirty="0" err="1"/>
              <a:t>programmes</a:t>
            </a:r>
            <a:r>
              <a:rPr lang="en-US" dirty="0"/>
              <a:t> using any or all of these technologies, performing the cross-network matching of the </a:t>
            </a:r>
            <a:r>
              <a:rPr lang="en-US" dirty="0" err="1"/>
              <a:t>QCed</a:t>
            </a:r>
            <a:r>
              <a:rPr lang="en-US" dirty="0"/>
              <a:t> detections, and reporting the most complete picture of that data back to the researchers who deployed the tags. These researchers can take their network-wide detection extracts, which are in a nice tabular data format, and use them as the input into community-built open source telemetry analysis software.</a:t>
            </a:r>
            <a:endParaRPr dirty="0"/>
          </a:p>
        </p:txBody>
      </p:sp>
    </p:spTree>
    <p:extLst>
      <p:ext uri="{BB962C8B-B14F-4D97-AF65-F5344CB8AC3E}">
        <p14:creationId xmlns:p14="http://schemas.microsoft.com/office/powerpoint/2010/main" val="2199266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982900727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598290072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sz="1100" dirty="0">
                <a:solidFill>
                  <a:srgbClr val="FFFFFF"/>
                </a:solidFill>
                <a:latin typeface="Lato"/>
                <a:ea typeface="Lato"/>
                <a:cs typeface="Lato"/>
                <a:sym typeface="Lato"/>
              </a:rPr>
              <a:t>Something that I’ve been convinced of as we have undertaken this project over the last few years, is that we are all very susceptible to the first law of geography. Researchers tend to be very interested in what’s happening nearer to their study area, and then, depending on their study animals, perhaps progressively less interested in what’s happening further from it. They also tend to share views on what should happen to their data with their nearer neighbors, are more trusting of their neighbors to safeguard their intellectual property, and are likely to agree on how best to work together to cover more area collaboratively with their listening stations.</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sz="1100" dirty="0">
              <a:solidFill>
                <a:srgbClr val="FFFFFF"/>
              </a:solidFill>
              <a:latin typeface="Lato"/>
              <a:ea typeface="Lato"/>
              <a:cs typeface="Lato"/>
              <a:sym typeface="Lato"/>
            </a:endParaRPr>
          </a:p>
          <a:p>
            <a:pPr marL="0" lvl="0" indent="0" algn="l" rtl="0">
              <a:spcBef>
                <a:spcPts val="0"/>
              </a:spcBef>
              <a:spcAft>
                <a:spcPts val="0"/>
              </a:spcAft>
              <a:buNone/>
            </a:pPr>
            <a:r>
              <a:rPr lang="en-CA" dirty="0"/>
              <a:t>And for most study species that are observed using acoustic telemetry, the global scale isn’t going to be the most important scale. So to be optimally relevant and useful to a global community of researchers, we at OTN have to empower more localized communities and collaborations. On the data management front, that means we empower the people who have been tasked by their networks to aggregate and disseminate data, to enable them, enable -you-, to guide their data through the quality control pipeline and aggregate it in exactly the same way that we do it in the OTN shop, lightening the burden that is placed on you as regional data managers and allows the data you receive and aggregate to be represented and trustable all the way up to the global picture.</a:t>
            </a:r>
          </a:p>
          <a:p>
            <a:pPr marL="0" lvl="0" indent="0" algn="l" rtl="0">
              <a:spcBef>
                <a:spcPts val="0"/>
              </a:spcBef>
              <a:spcAft>
                <a:spcPts val="0"/>
              </a:spcAft>
              <a:buNone/>
            </a:pPr>
            <a:endParaRPr lang="en-CA" dirty="0"/>
          </a:p>
          <a:p>
            <a:pPr marL="0" lvl="0" indent="0" algn="l" rtl="0">
              <a:spcBef>
                <a:spcPts val="0"/>
              </a:spcBef>
              <a:spcAft>
                <a:spcPts val="0"/>
              </a:spcAft>
              <a:buNone/>
            </a:pPr>
            <a:r>
              <a:rPr lang="en-CA" dirty="0"/>
              <a:t> The reality is that this kind of data aggregation isn’t something you only do once you have already designed a database and coordinated data collection techniques with all your prospective colleagues. It starts most often as a shared network folder among a core group, as a series of emails between researchers, as a promise to scour each other’s data for tag detections that belong to you. These methods are a great sign that people trust and value one another, but they do not scale well at all, three researchers can keep in touch, but twelve? Twenty? Because the value of sharing detection data grows with everyone who agrees to do so, it’s often the case that the will to collaborate scales up much more quickly than the capacity of any one person to facilitate it. This is where we can use Nodes to make an impact, facilitating sharing among larger communities and guaranteeing a standard that can carry a contributor’s data all the way to the global aggregate. And if all of our data sharing agreements are sufficiently aligned, this provides global matching to data providers for a participating Node.</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sz="1100" dirty="0">
              <a:solidFill>
                <a:srgbClr val="FFFFFF"/>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sz="1100" dirty="0">
                <a:solidFill>
                  <a:srgbClr val="FFFFFF"/>
                </a:solidFill>
                <a:latin typeface="Lato"/>
                <a:ea typeface="Lato"/>
                <a:cs typeface="Lato"/>
                <a:sym typeface="Lato"/>
              </a:rPr>
              <a:t>So this is how and why we’ve come to support this strong regional organizing tendency, both at a policy level, and with technology, keeping regional data management regimes empowered and in control of their constituencies' data where it’s possible. To this end, we designed our database so that it’s easy to maintain your own structure, certify and train the communities and operators who have adopted them into participating Nodes, and share and co-develop new additions to the structure and code that we all use to populate, QC and aggregate our data.</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sz="1100" dirty="0">
              <a:solidFill>
                <a:srgbClr val="FFFFFF"/>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sz="1100" dirty="0">
                <a:solidFill>
                  <a:srgbClr val="FFFFFF"/>
                </a:solidFill>
                <a:latin typeface="Lato"/>
                <a:ea typeface="Lato"/>
                <a:cs typeface="Lato"/>
                <a:sym typeface="Lato"/>
              </a:rPr>
              <a:t>We have maintained in-house versions of our database for regions since 2008 and the beginnings of OTN, first with OTN and the </a:t>
            </a:r>
            <a:r>
              <a:rPr lang="en-CA" sz="1100" dirty="0" err="1">
                <a:solidFill>
                  <a:srgbClr val="FFFFFF"/>
                </a:solidFill>
                <a:latin typeface="Lato"/>
                <a:ea typeface="Lato"/>
                <a:cs typeface="Lato"/>
                <a:sym typeface="Lato"/>
              </a:rPr>
              <a:t>NorthEast</a:t>
            </a:r>
            <a:r>
              <a:rPr lang="en-CA" sz="1100" dirty="0">
                <a:solidFill>
                  <a:srgbClr val="FFFFFF"/>
                </a:solidFill>
                <a:latin typeface="Lato"/>
                <a:ea typeface="Lato"/>
                <a:cs typeface="Lato"/>
                <a:sym typeface="Lato"/>
              </a:rPr>
              <a:t> Pacific and ATAP in South Africa, but we started sharing out the Node software for independent operators in the FACT Network in late 2016. Since then we’ve sought to increase the autonomy and capacity of each regional node, hosting training sessions like this one to keep node managers up to date on the latest tools and techniques. We try and hold these training events once a year, depending on global circumstances.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CA" sz="1100" dirty="0">
              <a:solidFill>
                <a:srgbClr val="FFFFFF"/>
              </a:solidFill>
              <a:latin typeface="Lato"/>
              <a:ea typeface="Lato"/>
              <a:cs typeface="Lato"/>
              <a:sym typeface="Lat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CA" sz="1100" dirty="0">
                <a:solidFill>
                  <a:srgbClr val="FFFFFF"/>
                </a:solidFill>
                <a:latin typeface="Lato"/>
                <a:ea typeface="Lato"/>
                <a:cs typeface="Lato"/>
                <a:sym typeface="Lato"/>
              </a:rPr>
              <a:t>One final thing worth mentioning, is that investigators are no better at respecting borders than their study animals. From a PI perspective, the </a:t>
            </a:r>
            <a:r>
              <a:rPr lang="en-CA" sz="1100" dirty="0" err="1">
                <a:solidFill>
                  <a:srgbClr val="FFFFFF"/>
                </a:solidFill>
                <a:latin typeface="Lato"/>
                <a:ea typeface="Lato"/>
                <a:cs typeface="Lato"/>
                <a:sym typeface="Lato"/>
              </a:rPr>
              <a:t>intercompatibility</a:t>
            </a:r>
            <a:r>
              <a:rPr lang="en-CA" sz="1100" dirty="0">
                <a:solidFill>
                  <a:srgbClr val="FFFFFF"/>
                </a:solidFill>
                <a:latin typeface="Lato"/>
                <a:ea typeface="Lato"/>
                <a:cs typeface="Lato"/>
                <a:sym typeface="Lato"/>
              </a:rPr>
              <a:t> of nodes means that we can track their membership in the many networks and respect the policies that go along with their programme’s activities in each locality. This ends up being a much nicer arrangement for the PI than managing membership in multiple networks. They report their data regionally to their closest collaborators, and the software takes care of ensuring that they benefit from the global network, and that a single, authoritative repository of their data is maintained at the place they are most likely to update and curate it regularly.</a:t>
            </a:r>
          </a:p>
          <a:p>
            <a:pPr marL="0" lvl="0" indent="0" algn="l" rtl="0">
              <a:spcBef>
                <a:spcPts val="0"/>
              </a:spcBef>
              <a:spcAft>
                <a:spcPts val="0"/>
              </a:spcAft>
              <a:buNone/>
            </a:pPr>
            <a:endParaRPr lang="en-CA"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902c3b90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902c3b90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order to make clear how OTN’s data policy affects the way Nodes share data, it’s important to outline how we think about each type of data in turn. At the entrance to the data pipeline, there are generally three big kinds of data (plus project-level metadata), that we all need to process in order to produce animal presence information, and we’ll deal with each of them over the course of the week. I look at this graphic and the most interesting thing about it to me is that two out of the three pieces of information that fix any animal detection in space and time come from the humans recording them, often by hand. [CLICK] Receiver deployment history gives us the location for a detected tag. [CLICK] Tagging activity gives us the animal that was carrying the tag with that code at that time, [CLICK] and then the instrument itself records times and tag codes and matches those two bits of information together to give us this animal, at this time, in this place. This is the part of the data that most agree is the sensitive piece, and here is where we can apply an embargo to easily manage the release of potentially sensitive information into the public sphere. OTN’s embargo begins to tick down at the moment the tag batteries are estimated to have expired, and by default last 2 years. Researchers can waive that embargo at any time to speed up the publication of their data, or apply for an extension to slow it down. Nodes are not bound to follow the details of this specific embargo, and can design and implement their own rules for publication that will follow the tag information registered in their Node as it collects detections from projects within their Node or from other participating Nodes.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41592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902c3b90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902c3b90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at a high level, that’s the game. By sharing a common set of processes, we can all run to QC incoming data, and by having the exact same format in the OTN database as in each of these nodes, we can achieve inter-compatibility. The common QA/QC processes give us confidence in making comparisons and matches across these distinct data systems, and the output formats are standard between nodes, meaning they’ll be compatible with the analysis packages that are designed to accept them. That helps us share analysis tools as well among all these disparate communities of researchers.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other major benefit about OTN having so many collaborators globally using the same system, is that regions will discover new use cases and configurations, new problems and technologies that we will all have to become fluent in. In building capacity and connectivity between you coordinators and database managers, we also get insight into emerging needs of all of our communities and are provided an opportunity to collaboratively tackle these challenges. This makes the extra overhead of open development and rigorous change management worthwhile, to be in the know sooner about new ideas, and to get our system caught up to speed with the help of data folks from around the world.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As a link in the chain between researchers collecting animal presence and movement data and the global understanding of marine biodiversity, OTN and our partner Nodes have the ability to work together across regions and disciplines to securely and accurately move information towards decision makers and help our researchers create change from local to global scales.</a:t>
            </a:r>
          </a:p>
          <a:p>
            <a:pPr marL="0" lvl="0" indent="0" algn="l" rtl="0">
              <a:spcBef>
                <a:spcPts val="0"/>
              </a:spcBef>
              <a:spcAft>
                <a:spcPts val="0"/>
              </a:spcAft>
              <a:buNone/>
            </a:pPr>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5902c3b90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5902c3b90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schedule for the full week we have planned looks a little bit like this. The lessons we have prepared are very hands-on, each of you will work as data managers in the same Node and have a folder full of data that you will process and load from our Fictional Narwhal Tracking Project. Because of this, some of the lessons may take longer, some may take less time, but generally we will have four of these four-hour sessions to work through the prepared lessons on how to use the software to deal with each data type and generate detection data products from the database for your contributors. There’s even possibly some potential for us to meet a few of the students and early-career researchers who attend OTN Study Hall on Thursday if we are well enough ahead of time.  We will also come back to help out on Friday if you are interested in getting started with your own Node. We will walk the folks who have a Node already set up through loading real data into their Node.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t>
            </a:r>
          </a:p>
          <a:p>
            <a:pPr marL="0" lvl="0" indent="0" algn="l" rtl="0">
              <a:spcBef>
                <a:spcPts val="0"/>
              </a:spcBef>
              <a:spcAft>
                <a:spcPts val="0"/>
              </a:spcAft>
              <a:buNone/>
            </a:pPr>
            <a:r>
              <a:rPr lang="en-US" dirty="0"/>
              <a:t> So right after this we will hand it over to Angela Dini, OTN’s Database Manager to walk us through the structure of the OTN data system and its outputs, then we’ll ensure that you have your installations all taken care of before going into what the data loading workflow looks like in more detail, and hopefully we’ll have time today for the first part of starting a new project in the data system, the loading of the project-level metadata.</a:t>
            </a:r>
          </a:p>
        </p:txBody>
      </p:sp>
    </p:spTree>
    <p:extLst>
      <p:ext uri="{BB962C8B-B14F-4D97-AF65-F5344CB8AC3E}">
        <p14:creationId xmlns:p14="http://schemas.microsoft.com/office/powerpoint/2010/main" val="1220523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3051741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6300134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189" lvl="0" indent="-342892">
              <a:spcBef>
                <a:spcPts val="0"/>
              </a:spcBef>
              <a:spcAft>
                <a:spcPts val="0"/>
              </a:spcAft>
              <a:buSzPts val="1800"/>
              <a:buChar char="●"/>
              <a:defRPr/>
            </a:lvl1pPr>
            <a:lvl2pPr marL="914378" lvl="1" indent="-317492">
              <a:spcBef>
                <a:spcPts val="1600"/>
              </a:spcBef>
              <a:spcAft>
                <a:spcPts val="0"/>
              </a:spcAft>
              <a:buSzPts val="1400"/>
              <a:buChar char="○"/>
              <a:defRPr/>
            </a:lvl2pPr>
            <a:lvl3pPr marL="1371566" lvl="2" indent="-317492">
              <a:spcBef>
                <a:spcPts val="1600"/>
              </a:spcBef>
              <a:spcAft>
                <a:spcPts val="0"/>
              </a:spcAft>
              <a:buSzPts val="1400"/>
              <a:buChar char="■"/>
              <a:defRPr/>
            </a:lvl3pPr>
            <a:lvl4pPr marL="1828754" lvl="3" indent="-317492">
              <a:spcBef>
                <a:spcPts val="1600"/>
              </a:spcBef>
              <a:spcAft>
                <a:spcPts val="0"/>
              </a:spcAft>
              <a:buSzPts val="1400"/>
              <a:buChar char="●"/>
              <a:defRPr/>
            </a:lvl4pPr>
            <a:lvl5pPr marL="2285943" lvl="4" indent="-317492">
              <a:spcBef>
                <a:spcPts val="1600"/>
              </a:spcBef>
              <a:spcAft>
                <a:spcPts val="0"/>
              </a:spcAft>
              <a:buSzPts val="1400"/>
              <a:buChar char="○"/>
              <a:defRPr/>
            </a:lvl5pPr>
            <a:lvl6pPr marL="2743132" lvl="5" indent="-317492">
              <a:spcBef>
                <a:spcPts val="1600"/>
              </a:spcBef>
              <a:spcAft>
                <a:spcPts val="0"/>
              </a:spcAft>
              <a:buSzPts val="1400"/>
              <a:buChar char="■"/>
              <a:defRPr/>
            </a:lvl6pPr>
            <a:lvl7pPr marL="3200320" lvl="6" indent="-317492">
              <a:spcBef>
                <a:spcPts val="1600"/>
              </a:spcBef>
              <a:spcAft>
                <a:spcPts val="0"/>
              </a:spcAft>
              <a:buSzPts val="1400"/>
              <a:buChar char="●"/>
              <a:defRPr/>
            </a:lvl7pPr>
            <a:lvl8pPr marL="3657509" lvl="7" indent="-317492">
              <a:spcBef>
                <a:spcPts val="1600"/>
              </a:spcBef>
              <a:spcAft>
                <a:spcPts val="0"/>
              </a:spcAft>
              <a:buSzPts val="1400"/>
              <a:buChar char="○"/>
              <a:defRPr/>
            </a:lvl8pPr>
            <a:lvl9pPr marL="4114697" lvl="8" indent="-317492">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916587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114532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189" lvl="0" indent="-304793">
              <a:spcBef>
                <a:spcPts val="0"/>
              </a:spcBef>
              <a:spcAft>
                <a:spcPts val="0"/>
              </a:spcAft>
              <a:buSzPts val="1200"/>
              <a:buChar char="●"/>
              <a:defRPr sz="1200"/>
            </a:lvl1pPr>
            <a:lvl2pPr marL="914378" lvl="1" indent="-304793">
              <a:spcBef>
                <a:spcPts val="1600"/>
              </a:spcBef>
              <a:spcAft>
                <a:spcPts val="0"/>
              </a:spcAft>
              <a:buSzPts val="1200"/>
              <a:buChar char="○"/>
              <a:defRPr sz="1200"/>
            </a:lvl2pPr>
            <a:lvl3pPr marL="1371566" lvl="2" indent="-304793">
              <a:spcBef>
                <a:spcPts val="1600"/>
              </a:spcBef>
              <a:spcAft>
                <a:spcPts val="0"/>
              </a:spcAft>
              <a:buSzPts val="1200"/>
              <a:buChar char="■"/>
              <a:defRPr sz="1200"/>
            </a:lvl3pPr>
            <a:lvl4pPr marL="1828754" lvl="3" indent="-304793">
              <a:spcBef>
                <a:spcPts val="1600"/>
              </a:spcBef>
              <a:spcAft>
                <a:spcPts val="0"/>
              </a:spcAft>
              <a:buSzPts val="1200"/>
              <a:buChar char="●"/>
              <a:defRPr sz="1200"/>
            </a:lvl4pPr>
            <a:lvl5pPr marL="2285943" lvl="4" indent="-304793">
              <a:spcBef>
                <a:spcPts val="1600"/>
              </a:spcBef>
              <a:spcAft>
                <a:spcPts val="0"/>
              </a:spcAft>
              <a:buSzPts val="1200"/>
              <a:buChar char="○"/>
              <a:defRPr sz="1200"/>
            </a:lvl5pPr>
            <a:lvl6pPr marL="2743132" lvl="5" indent="-304793">
              <a:spcBef>
                <a:spcPts val="1600"/>
              </a:spcBef>
              <a:spcAft>
                <a:spcPts val="0"/>
              </a:spcAft>
              <a:buSzPts val="1200"/>
              <a:buChar char="■"/>
              <a:defRPr sz="1200"/>
            </a:lvl6pPr>
            <a:lvl7pPr marL="3200320" lvl="6" indent="-304793">
              <a:spcBef>
                <a:spcPts val="1600"/>
              </a:spcBef>
              <a:spcAft>
                <a:spcPts val="0"/>
              </a:spcAft>
              <a:buSzPts val="1200"/>
              <a:buChar char="●"/>
              <a:defRPr sz="1200"/>
            </a:lvl7pPr>
            <a:lvl8pPr marL="3657509" lvl="7" indent="-304793">
              <a:spcBef>
                <a:spcPts val="1600"/>
              </a:spcBef>
              <a:spcAft>
                <a:spcPts val="0"/>
              </a:spcAft>
              <a:buSzPts val="1200"/>
              <a:buChar char="○"/>
              <a:defRPr sz="1200"/>
            </a:lvl8pPr>
            <a:lvl9pPr marL="4114697" lvl="8" indent="-304793">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42625026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8553667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189" lvl="0" indent="-342892">
              <a:spcBef>
                <a:spcPts val="0"/>
              </a:spcBef>
              <a:spcAft>
                <a:spcPts val="0"/>
              </a:spcAft>
              <a:buSzPts val="1800"/>
              <a:buChar char="●"/>
              <a:defRPr/>
            </a:lvl1pPr>
            <a:lvl2pPr marL="914378" lvl="1" indent="-317492">
              <a:spcBef>
                <a:spcPts val="1600"/>
              </a:spcBef>
              <a:spcAft>
                <a:spcPts val="0"/>
              </a:spcAft>
              <a:buSzPts val="1400"/>
              <a:buChar char="○"/>
              <a:defRPr/>
            </a:lvl2pPr>
            <a:lvl3pPr marL="1371566" lvl="2" indent="-317492">
              <a:spcBef>
                <a:spcPts val="1600"/>
              </a:spcBef>
              <a:spcAft>
                <a:spcPts val="0"/>
              </a:spcAft>
              <a:buSzPts val="1400"/>
              <a:buChar char="■"/>
              <a:defRPr/>
            </a:lvl3pPr>
            <a:lvl4pPr marL="1828754" lvl="3" indent="-317492">
              <a:spcBef>
                <a:spcPts val="1600"/>
              </a:spcBef>
              <a:spcAft>
                <a:spcPts val="0"/>
              </a:spcAft>
              <a:buSzPts val="1400"/>
              <a:buChar char="●"/>
              <a:defRPr/>
            </a:lvl4pPr>
            <a:lvl5pPr marL="2285943" lvl="4" indent="-317492">
              <a:spcBef>
                <a:spcPts val="1600"/>
              </a:spcBef>
              <a:spcAft>
                <a:spcPts val="0"/>
              </a:spcAft>
              <a:buSzPts val="1400"/>
              <a:buChar char="○"/>
              <a:defRPr/>
            </a:lvl5pPr>
            <a:lvl6pPr marL="2743132" lvl="5" indent="-317492">
              <a:spcBef>
                <a:spcPts val="1600"/>
              </a:spcBef>
              <a:spcAft>
                <a:spcPts val="0"/>
              </a:spcAft>
              <a:buSzPts val="1400"/>
              <a:buChar char="■"/>
              <a:defRPr/>
            </a:lvl6pPr>
            <a:lvl7pPr marL="3200320" lvl="6" indent="-317492">
              <a:spcBef>
                <a:spcPts val="1600"/>
              </a:spcBef>
              <a:spcAft>
                <a:spcPts val="0"/>
              </a:spcAft>
              <a:buSzPts val="1400"/>
              <a:buChar char="●"/>
              <a:defRPr/>
            </a:lvl7pPr>
            <a:lvl8pPr marL="3657509" lvl="7" indent="-317492">
              <a:spcBef>
                <a:spcPts val="1600"/>
              </a:spcBef>
              <a:spcAft>
                <a:spcPts val="0"/>
              </a:spcAft>
              <a:buSzPts val="1400"/>
              <a:buChar char="○"/>
              <a:defRPr/>
            </a:lvl8pPr>
            <a:lvl9pPr marL="4114697" lvl="8" indent="-317492">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6296517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189" lvl="0" indent="-228594">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39621620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189" lvl="0" indent="-342892" algn="ctr">
              <a:spcBef>
                <a:spcPts val="0"/>
              </a:spcBef>
              <a:spcAft>
                <a:spcPts val="0"/>
              </a:spcAft>
              <a:buSzPts val="1800"/>
              <a:buChar char="●"/>
              <a:defRPr/>
            </a:lvl1pPr>
            <a:lvl2pPr marL="914378" lvl="1" indent="-317492" algn="ctr">
              <a:spcBef>
                <a:spcPts val="1600"/>
              </a:spcBef>
              <a:spcAft>
                <a:spcPts val="0"/>
              </a:spcAft>
              <a:buSzPts val="1400"/>
              <a:buChar char="○"/>
              <a:defRPr/>
            </a:lvl2pPr>
            <a:lvl3pPr marL="1371566" lvl="2" indent="-317492" algn="ctr">
              <a:spcBef>
                <a:spcPts val="1600"/>
              </a:spcBef>
              <a:spcAft>
                <a:spcPts val="0"/>
              </a:spcAft>
              <a:buSzPts val="1400"/>
              <a:buChar char="■"/>
              <a:defRPr/>
            </a:lvl3pPr>
            <a:lvl4pPr marL="1828754" lvl="3" indent="-317492" algn="ctr">
              <a:spcBef>
                <a:spcPts val="1600"/>
              </a:spcBef>
              <a:spcAft>
                <a:spcPts val="0"/>
              </a:spcAft>
              <a:buSzPts val="1400"/>
              <a:buChar char="●"/>
              <a:defRPr/>
            </a:lvl4pPr>
            <a:lvl5pPr marL="2285943" lvl="4" indent="-317492" algn="ctr">
              <a:spcBef>
                <a:spcPts val="1600"/>
              </a:spcBef>
              <a:spcAft>
                <a:spcPts val="0"/>
              </a:spcAft>
              <a:buSzPts val="1400"/>
              <a:buChar char="○"/>
              <a:defRPr/>
            </a:lvl5pPr>
            <a:lvl6pPr marL="2743132" lvl="5" indent="-317492" algn="ctr">
              <a:spcBef>
                <a:spcPts val="1600"/>
              </a:spcBef>
              <a:spcAft>
                <a:spcPts val="0"/>
              </a:spcAft>
              <a:buSzPts val="1400"/>
              <a:buChar char="■"/>
              <a:defRPr/>
            </a:lvl6pPr>
            <a:lvl7pPr marL="3200320" lvl="6" indent="-317492" algn="ctr">
              <a:spcBef>
                <a:spcPts val="1600"/>
              </a:spcBef>
              <a:spcAft>
                <a:spcPts val="0"/>
              </a:spcAft>
              <a:buSzPts val="1400"/>
              <a:buChar char="●"/>
              <a:defRPr/>
            </a:lvl7pPr>
            <a:lvl8pPr marL="3657509" lvl="7" indent="-317492" algn="ctr">
              <a:spcBef>
                <a:spcPts val="1600"/>
              </a:spcBef>
              <a:spcAft>
                <a:spcPts val="0"/>
              </a:spcAft>
              <a:buSzPts val="1400"/>
              <a:buChar char="○"/>
              <a:defRPr/>
            </a:lvl8pPr>
            <a:lvl9pPr marL="4114697" lvl="8" indent="-317492"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999616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9835392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A9812-3D08-0241-99A8-EF863BA7300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51A4A9D-5D98-D046-9CD2-A578BAC0F1F2}"/>
              </a:ext>
            </a:extLst>
          </p:cNvPr>
          <p:cNvSpPr>
            <a:spLocks noGrp="1"/>
          </p:cNvSpPr>
          <p:nvPr>
            <p:ph type="sldNum" idx="10"/>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515506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A9812-3D08-0241-99A8-EF863BA73008}"/>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D51A4A9D-5D98-D046-9CD2-A578BAC0F1F2}"/>
              </a:ext>
            </a:extLst>
          </p:cNvPr>
          <p:cNvSpPr>
            <a:spLocks noGrp="1"/>
          </p:cNvSpPr>
          <p:nvPr>
            <p:ph type="sldNum" idx="10"/>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222476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12"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0" Type="http://schemas.openxmlformats.org/officeDocument/2006/relationships/slideLayout" Target="../slideLayouts/slideLayout19.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6" r:id="rId6"/>
    <p:sldLayoutId id="2147483657" r:id="rId7"/>
    <p:sldLayoutId id="2147483658" r:id="rId8"/>
    <p:sldLayoutId id="2147483660"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1928736381"/>
      </p:ext>
    </p:extLst>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6.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12"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Layout" Target="../diagrams/layout1.xml"/><Relationship Id="rId11" Type="http://schemas.openxmlformats.org/officeDocument/2006/relationships/image" Target="../media/image10.JPG"/><Relationship Id="rId5" Type="http://schemas.openxmlformats.org/officeDocument/2006/relationships/diagramData" Target="../diagrams/data1.xml"/><Relationship Id="rId10" Type="http://schemas.openxmlformats.org/officeDocument/2006/relationships/image" Target="../media/image9.JPG"/><Relationship Id="rId4" Type="http://schemas.openxmlformats.org/officeDocument/2006/relationships/image" Target="../media/image4.png"/><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subTitle" idx="1"/>
          </p:nvPr>
        </p:nvSpPr>
        <p:spPr>
          <a:xfrm>
            <a:off x="311700" y="348960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lt1"/>
                </a:solidFill>
                <a:latin typeface="Lato"/>
                <a:ea typeface="Lato"/>
                <a:cs typeface="Lato"/>
                <a:sym typeface="Lato"/>
              </a:rPr>
              <a:t>The OTN Data Centre and OTN Data Nodes</a:t>
            </a:r>
            <a:endParaRPr b="1" dirty="0">
              <a:solidFill>
                <a:schemeClr val="lt1"/>
              </a:solidFill>
              <a:latin typeface="Lato"/>
              <a:ea typeface="Lato"/>
              <a:cs typeface="Lato"/>
              <a:sym typeface="Lato"/>
            </a:endParaRPr>
          </a:p>
        </p:txBody>
      </p:sp>
      <p:pic>
        <p:nvPicPr>
          <p:cNvPr id="55" name="Google Shape;55;p13"/>
          <p:cNvPicPr preferRelativeResize="0"/>
          <p:nvPr/>
        </p:nvPicPr>
        <p:blipFill>
          <a:blip r:embed="rId4">
            <a:alphaModFix/>
          </a:blip>
          <a:stretch>
            <a:fillRect/>
          </a:stretch>
        </p:blipFill>
        <p:spPr>
          <a:xfrm>
            <a:off x="3284763" y="921925"/>
            <a:ext cx="2574475" cy="979000"/>
          </a:xfrm>
          <a:prstGeom prst="rect">
            <a:avLst/>
          </a:prstGeom>
          <a:noFill/>
          <a:ln>
            <a:noFill/>
          </a:ln>
        </p:spPr>
      </p:pic>
      <p:sp>
        <p:nvSpPr>
          <p:cNvPr id="56" name="Google Shape;56;p13"/>
          <p:cNvSpPr txBox="1">
            <a:spLocks noGrp="1"/>
          </p:cNvSpPr>
          <p:nvPr>
            <p:ph type="subTitle" idx="1"/>
          </p:nvPr>
        </p:nvSpPr>
        <p:spPr>
          <a:xfrm>
            <a:off x="311700" y="4111750"/>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solidFill>
                  <a:schemeClr val="lt1"/>
                </a:solidFill>
                <a:latin typeface="Lato Light"/>
                <a:ea typeface="Lato Light"/>
                <a:cs typeface="Lato Light"/>
                <a:sym typeface="Lato Light"/>
              </a:rPr>
              <a:t>Jon </a:t>
            </a:r>
            <a:r>
              <a:rPr lang="en" sz="1800" dirty="0" err="1">
                <a:solidFill>
                  <a:schemeClr val="lt1"/>
                </a:solidFill>
                <a:latin typeface="Lato Light"/>
                <a:ea typeface="Lato Light"/>
                <a:cs typeface="Lato Light"/>
                <a:sym typeface="Lato Light"/>
              </a:rPr>
              <a:t>Pye</a:t>
            </a:r>
            <a:r>
              <a:rPr lang="en" sz="1800" dirty="0">
                <a:solidFill>
                  <a:schemeClr val="lt1"/>
                </a:solidFill>
                <a:latin typeface="Lato Light"/>
                <a:ea typeface="Lato Light"/>
                <a:cs typeface="Lato Light"/>
                <a:sym typeface="Lato Light"/>
              </a:rPr>
              <a:t> – Director of Data Operations</a:t>
            </a:r>
            <a:endParaRPr sz="1800" dirty="0">
              <a:solidFill>
                <a:schemeClr val="lt1"/>
              </a:solidFill>
              <a:latin typeface="Lato Light"/>
              <a:ea typeface="Lato Light"/>
              <a:cs typeface="Lato Light"/>
              <a:sym typeface="Lato 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algn="ctr"/>
            <a:r>
              <a:rPr lang="en" dirty="0">
                <a:solidFill>
                  <a:srgbClr val="FFFFFF"/>
                </a:solidFill>
                <a:latin typeface="Montserrat"/>
                <a:ea typeface="Montserrat"/>
                <a:cs typeface="Montserrat"/>
                <a:sym typeface="Montserrat"/>
              </a:rPr>
              <a:t>ABOUT OTN</a:t>
            </a:r>
            <a:endParaRPr dirty="0">
              <a:solidFill>
                <a:srgbClr val="FFFFFF"/>
              </a:solidFill>
              <a:latin typeface="Montserrat"/>
              <a:ea typeface="Montserrat"/>
              <a:cs typeface="Montserrat"/>
              <a:sym typeface="Montserrat"/>
            </a:endParaRPr>
          </a:p>
        </p:txBody>
      </p:sp>
      <p:sp>
        <p:nvSpPr>
          <p:cNvPr id="62" name="Google Shape;62;p14"/>
          <p:cNvSpPr txBox="1">
            <a:spLocks noGrp="1"/>
          </p:cNvSpPr>
          <p:nvPr>
            <p:ph type="body" idx="1"/>
          </p:nvPr>
        </p:nvSpPr>
        <p:spPr>
          <a:xfrm>
            <a:off x="540350" y="2191575"/>
            <a:ext cx="1646100" cy="2049300"/>
          </a:xfrm>
          <a:prstGeom prst="rect">
            <a:avLst/>
          </a:prstGeom>
        </p:spPr>
        <p:txBody>
          <a:bodyPr spcFirstLastPara="1" wrap="square" lIns="91425" tIns="91425" rIns="91425" bIns="91425" anchor="t" anchorCtr="0">
            <a:noAutofit/>
          </a:bodyPr>
          <a:lstStyle/>
          <a:p>
            <a:pPr marL="0" indent="0" algn="ctr">
              <a:spcAft>
                <a:spcPts val="1600"/>
              </a:spcAft>
              <a:buNone/>
            </a:pPr>
            <a:r>
              <a:rPr lang="en" sz="1200" dirty="0">
                <a:solidFill>
                  <a:srgbClr val="FFFFFF"/>
                </a:solidFill>
                <a:latin typeface="Lato"/>
                <a:ea typeface="Lato"/>
                <a:cs typeface="Lato"/>
                <a:sym typeface="Lato"/>
              </a:rPr>
              <a:t>Global aquatic research, data management and partnership platform headquartered at Dalhousie University in Nova Scotia, Canada.</a:t>
            </a:r>
            <a:endParaRPr sz="1200" dirty="0">
              <a:solidFill>
                <a:srgbClr val="FFFFFF"/>
              </a:solidFill>
              <a:latin typeface="Lato"/>
              <a:ea typeface="Lato"/>
              <a:cs typeface="Lato"/>
              <a:sym typeface="Lato"/>
            </a:endParaRPr>
          </a:p>
        </p:txBody>
      </p:sp>
      <p:sp>
        <p:nvSpPr>
          <p:cNvPr id="63" name="Google Shape;63;p14"/>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defTabSz="914378"/>
            <a:endParaRPr>
              <a:ea typeface="+mn-ea"/>
            </a:endParaRPr>
          </a:p>
        </p:txBody>
      </p:sp>
      <p:sp>
        <p:nvSpPr>
          <p:cNvPr id="64" name="Google Shape;64;p14"/>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algn="ctr" defTabSz="914378"/>
            <a:fld id="{00000000-1234-1234-1234-123412341234}" type="slidenum">
              <a:rPr lang="en" b="1">
                <a:solidFill>
                  <a:srgbClr val="FFFFFF"/>
                </a:solidFill>
                <a:latin typeface="Raleway"/>
                <a:ea typeface="Raleway"/>
                <a:cs typeface="Raleway"/>
                <a:sym typeface="Raleway"/>
              </a:rPr>
              <a:pPr algn="ctr" defTabSz="914378"/>
              <a:t>2</a:t>
            </a:fld>
            <a:endParaRPr b="1">
              <a:solidFill>
                <a:srgbClr val="FFFFFF"/>
              </a:solidFill>
              <a:latin typeface="Raleway"/>
              <a:ea typeface="Raleway"/>
              <a:cs typeface="Raleway"/>
              <a:sym typeface="Raleway"/>
            </a:endParaRPr>
          </a:p>
        </p:txBody>
      </p:sp>
      <p:sp>
        <p:nvSpPr>
          <p:cNvPr id="65" name="Google Shape;65;p14"/>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defTabSz="914378"/>
            <a:r>
              <a:rPr lang="en" sz="1000">
                <a:solidFill>
                  <a:srgbClr val="FFFFFF"/>
                </a:solidFill>
                <a:latin typeface="Raleway"/>
                <a:ea typeface="Raleway"/>
                <a:cs typeface="Raleway"/>
                <a:sym typeface="Raleway"/>
              </a:rPr>
              <a:t>OCEAN TRACKING NETWORK</a:t>
            </a:r>
            <a:endParaRPr sz="1000">
              <a:solidFill>
                <a:srgbClr val="FFFFFF"/>
              </a:solidFill>
              <a:latin typeface="Raleway"/>
              <a:ea typeface="Raleway"/>
              <a:cs typeface="Raleway"/>
              <a:sym typeface="Raleway"/>
            </a:endParaRPr>
          </a:p>
        </p:txBody>
      </p:sp>
      <p:pic>
        <p:nvPicPr>
          <p:cNvPr id="66" name="Google Shape;66;p14"/>
          <p:cNvPicPr preferRelativeResize="0"/>
          <p:nvPr/>
        </p:nvPicPr>
        <p:blipFill>
          <a:blip r:embed="rId4">
            <a:alphaModFix/>
          </a:blip>
          <a:stretch>
            <a:fillRect/>
          </a:stretch>
        </p:blipFill>
        <p:spPr>
          <a:xfrm>
            <a:off x="1022550" y="1553851"/>
            <a:ext cx="834100" cy="522975"/>
          </a:xfrm>
          <a:prstGeom prst="rect">
            <a:avLst/>
          </a:prstGeom>
          <a:noFill/>
          <a:ln>
            <a:noFill/>
          </a:ln>
        </p:spPr>
      </p:pic>
      <p:sp>
        <p:nvSpPr>
          <p:cNvPr id="67" name="Google Shape;67;p14"/>
          <p:cNvSpPr txBox="1">
            <a:spLocks noGrp="1"/>
          </p:cNvSpPr>
          <p:nvPr>
            <p:ph type="body" idx="1"/>
          </p:nvPr>
        </p:nvSpPr>
        <p:spPr>
          <a:xfrm>
            <a:off x="2643650" y="2191575"/>
            <a:ext cx="1646100" cy="2049300"/>
          </a:xfrm>
          <a:prstGeom prst="rect">
            <a:avLst/>
          </a:prstGeom>
        </p:spPr>
        <p:txBody>
          <a:bodyPr spcFirstLastPara="1" wrap="square" lIns="91425" tIns="91425" rIns="91425" bIns="91425" anchor="t" anchorCtr="0">
            <a:noAutofit/>
          </a:bodyPr>
          <a:lstStyle/>
          <a:p>
            <a:pPr marL="0" indent="0" algn="ctr">
              <a:spcAft>
                <a:spcPts val="1600"/>
              </a:spcAft>
              <a:buNone/>
            </a:pPr>
            <a:r>
              <a:rPr lang="en" sz="1200" dirty="0">
                <a:solidFill>
                  <a:srgbClr val="FFFFFF"/>
                </a:solidFill>
                <a:latin typeface="Lato"/>
                <a:ea typeface="Lato"/>
                <a:cs typeface="Lato"/>
                <a:sym typeface="Lato"/>
              </a:rPr>
              <a:t>Since 2008, OTN has been deploying </a:t>
            </a:r>
            <a:br>
              <a:rPr lang="en" sz="1200" dirty="0">
                <a:solidFill>
                  <a:srgbClr val="FFFFFF"/>
                </a:solidFill>
                <a:latin typeface="Lato"/>
                <a:ea typeface="Lato"/>
                <a:cs typeface="Lato"/>
                <a:sym typeface="Lato"/>
              </a:rPr>
            </a:br>
            <a:r>
              <a:rPr lang="en" sz="1200" dirty="0">
                <a:solidFill>
                  <a:srgbClr val="FFFFFF"/>
                </a:solidFill>
                <a:latin typeface="Lato"/>
                <a:ea typeface="Lato"/>
                <a:cs typeface="Lato"/>
                <a:sym typeface="Lato"/>
              </a:rPr>
              <a:t>ocean monitoring equipment and marine autonomous vehicles in key aquatic locations  globally.</a:t>
            </a:r>
            <a:endParaRPr sz="1200" dirty="0">
              <a:solidFill>
                <a:srgbClr val="FFFFFF"/>
              </a:solidFill>
              <a:latin typeface="Lato"/>
              <a:ea typeface="Lato"/>
              <a:cs typeface="Lato"/>
              <a:sym typeface="Lato"/>
            </a:endParaRPr>
          </a:p>
        </p:txBody>
      </p:sp>
      <p:pic>
        <p:nvPicPr>
          <p:cNvPr id="68" name="Google Shape;68;p14"/>
          <p:cNvPicPr preferRelativeResize="0"/>
          <p:nvPr/>
        </p:nvPicPr>
        <p:blipFill>
          <a:blip r:embed="rId4">
            <a:alphaModFix/>
          </a:blip>
          <a:stretch>
            <a:fillRect/>
          </a:stretch>
        </p:blipFill>
        <p:spPr>
          <a:xfrm>
            <a:off x="3049650" y="1553851"/>
            <a:ext cx="834100" cy="522975"/>
          </a:xfrm>
          <a:prstGeom prst="rect">
            <a:avLst/>
          </a:prstGeom>
          <a:noFill/>
          <a:ln>
            <a:noFill/>
          </a:ln>
        </p:spPr>
      </p:pic>
      <p:sp>
        <p:nvSpPr>
          <p:cNvPr id="69" name="Google Shape;69;p14"/>
          <p:cNvSpPr txBox="1">
            <a:spLocks noGrp="1"/>
          </p:cNvSpPr>
          <p:nvPr>
            <p:ph type="body" idx="1"/>
          </p:nvPr>
        </p:nvSpPr>
        <p:spPr>
          <a:xfrm>
            <a:off x="4746950" y="2191575"/>
            <a:ext cx="1646100" cy="2049300"/>
          </a:xfrm>
          <a:prstGeom prst="rect">
            <a:avLst/>
          </a:prstGeom>
        </p:spPr>
        <p:txBody>
          <a:bodyPr spcFirstLastPara="1" wrap="square" lIns="91425" tIns="91425" rIns="91425" bIns="91425" anchor="t" anchorCtr="0">
            <a:noAutofit/>
          </a:bodyPr>
          <a:lstStyle/>
          <a:p>
            <a:pPr marL="0" indent="0" algn="ctr">
              <a:spcAft>
                <a:spcPts val="1600"/>
              </a:spcAft>
              <a:buNone/>
            </a:pPr>
            <a:r>
              <a:rPr lang="en" sz="1200" dirty="0">
                <a:solidFill>
                  <a:srgbClr val="FFFFFF"/>
                </a:solidFill>
                <a:latin typeface="Lato"/>
                <a:ea typeface="Lato"/>
                <a:cs typeface="Lato"/>
                <a:sym typeface="Lato"/>
              </a:rPr>
              <a:t>OTN has established partnerships with a global community of stakeholders to document the movements and survival of aquatic animals.</a:t>
            </a:r>
            <a:endParaRPr sz="1200" dirty="0">
              <a:solidFill>
                <a:srgbClr val="FFFFFF"/>
              </a:solidFill>
              <a:latin typeface="Lato"/>
              <a:ea typeface="Lato"/>
              <a:cs typeface="Lato"/>
              <a:sym typeface="Lato"/>
            </a:endParaRPr>
          </a:p>
        </p:txBody>
      </p:sp>
      <p:pic>
        <p:nvPicPr>
          <p:cNvPr id="70" name="Google Shape;70;p14"/>
          <p:cNvPicPr preferRelativeResize="0"/>
          <p:nvPr/>
        </p:nvPicPr>
        <p:blipFill>
          <a:blip r:embed="rId4">
            <a:alphaModFix/>
          </a:blip>
          <a:stretch>
            <a:fillRect/>
          </a:stretch>
        </p:blipFill>
        <p:spPr>
          <a:xfrm>
            <a:off x="5152950" y="1553851"/>
            <a:ext cx="834100" cy="522975"/>
          </a:xfrm>
          <a:prstGeom prst="rect">
            <a:avLst/>
          </a:prstGeom>
          <a:noFill/>
          <a:ln>
            <a:noFill/>
          </a:ln>
        </p:spPr>
      </p:pic>
      <p:sp>
        <p:nvSpPr>
          <p:cNvPr id="71" name="Google Shape;71;p14"/>
          <p:cNvSpPr txBox="1">
            <a:spLocks noGrp="1"/>
          </p:cNvSpPr>
          <p:nvPr>
            <p:ph type="body" idx="1"/>
          </p:nvPr>
        </p:nvSpPr>
        <p:spPr>
          <a:xfrm>
            <a:off x="6819950" y="2191575"/>
            <a:ext cx="1646100" cy="2049300"/>
          </a:xfrm>
          <a:prstGeom prst="rect">
            <a:avLst/>
          </a:prstGeom>
        </p:spPr>
        <p:txBody>
          <a:bodyPr spcFirstLastPara="1" wrap="square" lIns="91425" tIns="91425" rIns="91425" bIns="91425" anchor="t" anchorCtr="0">
            <a:noAutofit/>
          </a:bodyPr>
          <a:lstStyle/>
          <a:p>
            <a:pPr marL="0" indent="0" algn="ctr">
              <a:spcAft>
                <a:spcPts val="1600"/>
              </a:spcAft>
              <a:buNone/>
            </a:pPr>
            <a:r>
              <a:rPr lang="en" sz="1200" dirty="0">
                <a:solidFill>
                  <a:srgbClr val="FFFFFF"/>
                </a:solidFill>
                <a:latin typeface="Lato"/>
                <a:ea typeface="Lato"/>
                <a:cs typeface="Lato"/>
                <a:sym typeface="Lato"/>
              </a:rPr>
              <a:t>Knowledge generated by OTN is used to help guide management decisions and the sustainable use of aquatic systems. </a:t>
            </a:r>
            <a:endParaRPr lang="en" sz="1200" dirty="0">
              <a:solidFill>
                <a:srgbClr val="FFFFFF"/>
              </a:solidFill>
              <a:latin typeface="Lato"/>
              <a:ea typeface="Lato"/>
              <a:cs typeface="Lato"/>
            </a:endParaRPr>
          </a:p>
        </p:txBody>
      </p:sp>
      <p:pic>
        <p:nvPicPr>
          <p:cNvPr id="72" name="Google Shape;72;p14"/>
          <p:cNvPicPr preferRelativeResize="0"/>
          <p:nvPr/>
        </p:nvPicPr>
        <p:blipFill>
          <a:blip r:embed="rId4">
            <a:alphaModFix/>
          </a:blip>
          <a:stretch>
            <a:fillRect/>
          </a:stretch>
        </p:blipFill>
        <p:spPr>
          <a:xfrm>
            <a:off x="7225950" y="1553851"/>
            <a:ext cx="834100" cy="522975"/>
          </a:xfrm>
          <a:prstGeom prst="rect">
            <a:avLst/>
          </a:prstGeom>
          <a:noFill/>
          <a:ln>
            <a:noFill/>
          </a:ln>
        </p:spPr>
      </p:pic>
      <p:pic>
        <p:nvPicPr>
          <p:cNvPr id="73" name="Google Shape;73;p14"/>
          <p:cNvPicPr preferRelativeResize="0"/>
          <p:nvPr/>
        </p:nvPicPr>
        <p:blipFill>
          <a:blip r:embed="rId4">
            <a:alphaModFix/>
          </a:blip>
          <a:stretch>
            <a:fillRect/>
          </a:stretch>
        </p:blipFill>
        <p:spPr>
          <a:xfrm>
            <a:off x="8616800" y="4821546"/>
            <a:ext cx="403200" cy="2528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297800" y="1442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rgbClr val="1E3566"/>
                </a:solidFill>
                <a:latin typeface="Montserrat"/>
                <a:ea typeface="Montserrat"/>
                <a:cs typeface="Montserrat"/>
                <a:sym typeface="Montserrat"/>
              </a:rPr>
              <a:t>Digital Infrastructure</a:t>
            </a:r>
            <a:endParaRPr b="1" dirty="0">
              <a:solidFill>
                <a:srgbClr val="1E3566"/>
              </a:solidFill>
              <a:latin typeface="Montserrat"/>
              <a:ea typeface="Montserrat"/>
              <a:cs typeface="Montserrat"/>
              <a:sym typeface="Montserrat"/>
            </a:endParaRPr>
          </a:p>
        </p:txBody>
      </p:sp>
      <p:sp>
        <p:nvSpPr>
          <p:cNvPr id="79" name="Google Shape;79;p15"/>
          <p:cNvSpPr txBox="1">
            <a:spLocks noGrp="1"/>
          </p:cNvSpPr>
          <p:nvPr>
            <p:ph type="body" idx="1"/>
          </p:nvPr>
        </p:nvSpPr>
        <p:spPr>
          <a:xfrm>
            <a:off x="235498" y="861250"/>
            <a:ext cx="4327197" cy="3849100"/>
          </a:xfrm>
          <a:prstGeom prst="rect">
            <a:avLst/>
          </a:prstGeom>
        </p:spPr>
        <p:txBody>
          <a:bodyPr spcFirstLastPara="1" wrap="square" lIns="91425" tIns="91425" rIns="91425" bIns="91425" anchor="t" anchorCtr="0">
            <a:noAutofit/>
          </a:bodyPr>
          <a:lstStyle/>
          <a:p>
            <a:pPr marL="457200" lvl="0" indent="-317500" algn="l" rtl="0">
              <a:lnSpc>
                <a:spcPct val="130000"/>
              </a:lnSpc>
              <a:spcBef>
                <a:spcPts val="0"/>
              </a:spcBef>
              <a:spcAft>
                <a:spcPts val="0"/>
              </a:spcAft>
              <a:buClr>
                <a:schemeClr val="dk1"/>
              </a:buClr>
              <a:buSzPts val="1400"/>
              <a:buFont typeface="Lato Light"/>
              <a:buChar char="●"/>
            </a:pPr>
            <a:r>
              <a:rPr lang="en-US" dirty="0">
                <a:solidFill>
                  <a:schemeClr val="dk1"/>
                </a:solidFill>
                <a:highlight>
                  <a:srgbClr val="FFFFFF"/>
                </a:highlight>
                <a:latin typeface="Lato Light"/>
                <a:ea typeface="Lato Light"/>
                <a:cs typeface="Lato Light"/>
                <a:sym typeface="Lato Light"/>
              </a:rPr>
              <a:t>Thorough and uniform metadata optimizes discovery and secondary applications for </a:t>
            </a:r>
            <a:r>
              <a:rPr lang="en-CA" dirty="0">
                <a:solidFill>
                  <a:schemeClr val="dk1"/>
                </a:solidFill>
                <a:highlight>
                  <a:srgbClr val="FFFFFF"/>
                </a:highlight>
                <a:latin typeface="Lato Light"/>
                <a:ea typeface="Lato Light"/>
                <a:cs typeface="Lato Light"/>
                <a:sym typeface="Lato Light"/>
              </a:rPr>
              <a:t>project data</a:t>
            </a:r>
          </a:p>
          <a:p>
            <a:pPr marL="457200" lvl="0" indent="-317500" algn="l" rtl="0">
              <a:lnSpc>
                <a:spcPct val="130000"/>
              </a:lnSpc>
              <a:spcBef>
                <a:spcPts val="0"/>
              </a:spcBef>
              <a:spcAft>
                <a:spcPts val="0"/>
              </a:spcAft>
              <a:buClr>
                <a:schemeClr val="dk1"/>
              </a:buClr>
              <a:buSzPts val="1400"/>
              <a:buFont typeface="Lato Light"/>
              <a:buChar char="●"/>
            </a:pPr>
            <a:endParaRPr dirty="0">
              <a:solidFill>
                <a:schemeClr val="dk1"/>
              </a:solidFill>
              <a:highlight>
                <a:srgbClr val="FFFFFF"/>
              </a:highlight>
              <a:latin typeface="Lato Light"/>
              <a:ea typeface="Lato Light"/>
              <a:cs typeface="Lato Light"/>
              <a:sym typeface="Lato Light"/>
            </a:endParaRPr>
          </a:p>
          <a:p>
            <a:pPr marL="457200" lvl="0" indent="-317500" algn="l" rtl="0">
              <a:lnSpc>
                <a:spcPct val="130000"/>
              </a:lnSpc>
              <a:spcBef>
                <a:spcPts val="0"/>
              </a:spcBef>
              <a:spcAft>
                <a:spcPts val="0"/>
              </a:spcAft>
              <a:buClr>
                <a:schemeClr val="dk1"/>
              </a:buClr>
              <a:buSzPts val="1400"/>
              <a:buFont typeface="Lato Light"/>
              <a:buChar char="●"/>
            </a:pPr>
            <a:r>
              <a:rPr lang="en-CA" dirty="0">
                <a:solidFill>
                  <a:schemeClr val="dk1"/>
                </a:solidFill>
                <a:highlight>
                  <a:srgbClr val="FFFFFF"/>
                </a:highlight>
                <a:latin typeface="Lato Light"/>
                <a:ea typeface="Lato Light"/>
                <a:cs typeface="Lato Light"/>
                <a:sym typeface="Lato Light"/>
              </a:rPr>
              <a:t>Improve inter-project sharing as well as designing standards for publication</a:t>
            </a:r>
            <a:endParaRPr dirty="0">
              <a:solidFill>
                <a:schemeClr val="dk1"/>
              </a:solidFill>
              <a:highlight>
                <a:srgbClr val="FFFFFF"/>
              </a:highlight>
              <a:latin typeface="Lato Light"/>
              <a:ea typeface="Lato Light"/>
              <a:cs typeface="Lato Light"/>
              <a:sym typeface="Lato Light"/>
            </a:endParaRPr>
          </a:p>
          <a:p>
            <a:pPr marL="457200" lvl="0" indent="-317500" algn="l" rtl="0">
              <a:lnSpc>
                <a:spcPct val="130000"/>
              </a:lnSpc>
              <a:spcBef>
                <a:spcPts val="0"/>
              </a:spcBef>
              <a:spcAft>
                <a:spcPts val="0"/>
              </a:spcAft>
              <a:buClr>
                <a:schemeClr val="dk1"/>
              </a:buClr>
              <a:buSzPts val="1400"/>
              <a:buFont typeface="Lato Light"/>
              <a:buChar char="●"/>
            </a:pPr>
            <a:endParaRPr lang="en" dirty="0">
              <a:solidFill>
                <a:schemeClr val="dk1"/>
              </a:solidFill>
              <a:highlight>
                <a:srgbClr val="FFFFFF"/>
              </a:highlight>
              <a:latin typeface="Lato Light"/>
              <a:ea typeface="Lato Light"/>
              <a:cs typeface="Lato Light"/>
              <a:sym typeface="Lato Light"/>
            </a:endParaRPr>
          </a:p>
          <a:p>
            <a:pPr marL="457200" lvl="0" indent="-317500" algn="l" rtl="0">
              <a:lnSpc>
                <a:spcPct val="130000"/>
              </a:lnSpc>
              <a:spcBef>
                <a:spcPts val="0"/>
              </a:spcBef>
              <a:spcAft>
                <a:spcPts val="0"/>
              </a:spcAft>
              <a:buClr>
                <a:schemeClr val="dk1"/>
              </a:buClr>
              <a:buSzPts val="1400"/>
              <a:buFont typeface="Lato Light"/>
              <a:buChar char="●"/>
            </a:pPr>
            <a:r>
              <a:rPr lang="en" dirty="0">
                <a:solidFill>
                  <a:schemeClr val="dk1"/>
                </a:solidFill>
                <a:highlight>
                  <a:srgbClr val="FFFFFF"/>
                </a:highlight>
                <a:latin typeface="Lato Light"/>
                <a:ea typeface="Lato Light"/>
                <a:cs typeface="Lato Light"/>
                <a:sym typeface="Lato Light"/>
              </a:rPr>
              <a:t>Share resources, capabilities, techniques, not just data</a:t>
            </a:r>
            <a:endParaRPr dirty="0">
              <a:solidFill>
                <a:schemeClr val="dk1"/>
              </a:solidFill>
              <a:highlight>
                <a:srgbClr val="FFFFFF"/>
              </a:highlight>
              <a:latin typeface="Lato Light"/>
              <a:ea typeface="Lato Light"/>
              <a:cs typeface="Lato Light"/>
              <a:sym typeface="Lato Light"/>
            </a:endParaRPr>
          </a:p>
        </p:txBody>
      </p:sp>
      <p:sp>
        <p:nvSpPr>
          <p:cNvPr id="80" name="Google Shape;80;p15"/>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1;p15"/>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1" i="0" u="none" strike="noStrike" kern="0" cap="none" spc="0" normalizeH="0" baseline="0" noProof="0">
                <a:ln>
                  <a:noFill/>
                </a:ln>
                <a:solidFill>
                  <a:srgbClr val="FFFFFF"/>
                </a:solidFill>
                <a:effectLst/>
                <a:uLnTx/>
                <a:uFillTx/>
                <a:latin typeface="Raleway"/>
                <a:ea typeface="Raleway"/>
                <a:cs typeface="Raleway"/>
                <a:sym typeface="Raleway"/>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3</a:t>
            </a:fld>
            <a:endParaRPr kumimoji="0" sz="1000" b="1" i="0" u="none" strike="noStrike" kern="0" cap="none" spc="0" normalizeH="0" baseline="0" noProof="0" dirty="0">
              <a:ln>
                <a:noFill/>
              </a:ln>
              <a:solidFill>
                <a:srgbClr val="FFFFFF"/>
              </a:solidFill>
              <a:effectLst/>
              <a:uLnTx/>
              <a:uFillTx/>
              <a:latin typeface="Raleway"/>
              <a:ea typeface="Raleway"/>
              <a:cs typeface="Raleway"/>
              <a:sym typeface="Raleway"/>
            </a:endParaRPr>
          </a:p>
        </p:txBody>
      </p:sp>
      <p:sp>
        <p:nvSpPr>
          <p:cNvPr id="82" name="Google Shape;82;p15"/>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Raleway"/>
                <a:ea typeface="Raleway"/>
                <a:cs typeface="Raleway"/>
                <a:sym typeface="Raleway"/>
              </a:rPr>
              <a:t>OCEAN TRACKING NETWORK</a:t>
            </a:r>
            <a:endParaRPr kumimoji="0" sz="1000" b="0" i="0" u="none" strike="noStrike" kern="0" cap="none" spc="0" normalizeH="0" baseline="0" noProof="0">
              <a:ln>
                <a:noFill/>
              </a:ln>
              <a:solidFill>
                <a:srgbClr val="FFFFFF"/>
              </a:solidFill>
              <a:effectLst/>
              <a:uLnTx/>
              <a:uFillTx/>
              <a:latin typeface="Raleway"/>
              <a:ea typeface="Raleway"/>
              <a:cs typeface="Raleway"/>
              <a:sym typeface="Raleway"/>
            </a:endParaRPr>
          </a:p>
        </p:txBody>
      </p:sp>
      <p:pic>
        <p:nvPicPr>
          <p:cNvPr id="84" name="Google Shape;84;p15"/>
          <p:cNvPicPr preferRelativeResize="0"/>
          <p:nvPr/>
        </p:nvPicPr>
        <p:blipFill>
          <a:blip r:embed="rId4">
            <a:alphaModFix/>
          </a:blip>
          <a:stretch>
            <a:fillRect/>
          </a:stretch>
        </p:blipFill>
        <p:spPr>
          <a:xfrm>
            <a:off x="8616800" y="4821546"/>
            <a:ext cx="403200" cy="252804"/>
          </a:xfrm>
          <a:prstGeom prst="rect">
            <a:avLst/>
          </a:prstGeom>
          <a:noFill/>
          <a:ln>
            <a:noFill/>
          </a:ln>
        </p:spPr>
      </p:pic>
      <p:pic>
        <p:nvPicPr>
          <p:cNvPr id="3" name="Picture 2">
            <a:extLst>
              <a:ext uri="{FF2B5EF4-FFF2-40B4-BE49-F238E27FC236}">
                <a16:creationId xmlns:a16="http://schemas.microsoft.com/office/drawing/2014/main" id="{8FEBDA95-AA10-F94A-A762-17D43EB7C87E}"/>
              </a:ext>
            </a:extLst>
          </p:cNvPr>
          <p:cNvPicPr>
            <a:picLocks noChangeAspect="1"/>
          </p:cNvPicPr>
          <p:nvPr/>
        </p:nvPicPr>
        <p:blipFill rotWithShape="1">
          <a:blip r:embed="rId5"/>
          <a:srcRect t="16066" b="10652"/>
          <a:stretch/>
        </p:blipFill>
        <p:spPr>
          <a:xfrm>
            <a:off x="4816802" y="0"/>
            <a:ext cx="4327198" cy="4763150"/>
          </a:xfrm>
          <a:prstGeom prst="rect">
            <a:avLst/>
          </a:prstGeom>
        </p:spPr>
      </p:pic>
      <p:sp>
        <p:nvSpPr>
          <p:cNvPr id="2" name="TextBox 1">
            <a:extLst>
              <a:ext uri="{FF2B5EF4-FFF2-40B4-BE49-F238E27FC236}">
                <a16:creationId xmlns:a16="http://schemas.microsoft.com/office/drawing/2014/main" id="{114DEE3F-F2D7-C14B-BC2A-E67837E14F04}"/>
              </a:ext>
            </a:extLst>
          </p:cNvPr>
          <p:cNvSpPr txBox="1"/>
          <p:nvPr/>
        </p:nvSpPr>
        <p:spPr>
          <a:xfrm>
            <a:off x="5968093" y="4609157"/>
            <a:ext cx="486809" cy="5726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130418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19"/>
          <p:cNvSpPr txBox="1">
            <a:spLocks noGrp="1"/>
          </p:cNvSpPr>
          <p:nvPr>
            <p:ph type="title"/>
          </p:nvPr>
        </p:nvSpPr>
        <p:spPr>
          <a:xfrm>
            <a:off x="311750" y="39550"/>
            <a:ext cx="8292100" cy="113872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rgbClr val="FFFFFF"/>
                </a:solidFill>
                <a:latin typeface="Montserrat"/>
                <a:ea typeface="Montserrat"/>
                <a:cs typeface="Montserrat"/>
                <a:sym typeface="Montserrat"/>
              </a:rPr>
              <a:t>OTNDC / Node Data Workflow</a:t>
            </a:r>
            <a:endParaRPr sz="2400" dirty="0">
              <a:solidFill>
                <a:srgbClr val="FFFFFF"/>
              </a:solidFill>
              <a:latin typeface="Montserrat"/>
              <a:ea typeface="Montserrat"/>
              <a:cs typeface="Montserrat"/>
              <a:sym typeface="Montserrat"/>
            </a:endParaRPr>
          </a:p>
        </p:txBody>
      </p:sp>
      <p:sp>
        <p:nvSpPr>
          <p:cNvPr id="126" name="Google Shape;126;p19"/>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7" name="Google Shape;127;p19"/>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1" i="0" u="none" strike="noStrike" kern="0" cap="none" spc="0" normalizeH="0" baseline="0" noProof="0">
                <a:ln>
                  <a:noFill/>
                </a:ln>
                <a:solidFill>
                  <a:srgbClr val="FFFFFF"/>
                </a:solidFill>
                <a:effectLst/>
                <a:uLnTx/>
                <a:uFillTx/>
                <a:latin typeface="Raleway"/>
                <a:ea typeface="Raleway"/>
                <a:cs typeface="Raleway"/>
                <a:sym typeface="Raleway"/>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4</a:t>
            </a:fld>
            <a:endParaRPr kumimoji="0" sz="1000" b="1" i="0" u="none" strike="noStrike" kern="0" cap="none" spc="0" normalizeH="0" baseline="0" noProof="0">
              <a:ln>
                <a:noFill/>
              </a:ln>
              <a:solidFill>
                <a:srgbClr val="FFFFFF"/>
              </a:solidFill>
              <a:effectLst/>
              <a:uLnTx/>
              <a:uFillTx/>
              <a:latin typeface="Raleway"/>
              <a:ea typeface="Raleway"/>
              <a:cs typeface="Raleway"/>
              <a:sym typeface="Raleway"/>
            </a:endParaRPr>
          </a:p>
        </p:txBody>
      </p:sp>
      <p:sp>
        <p:nvSpPr>
          <p:cNvPr id="128" name="Google Shape;128;p19"/>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Raleway"/>
                <a:ea typeface="Raleway"/>
                <a:cs typeface="Raleway"/>
                <a:sym typeface="Raleway"/>
              </a:rPr>
              <a:t>OCEAN TRACKING NETWORK</a:t>
            </a:r>
            <a:endParaRPr kumimoji="0" sz="1000" b="0" i="0" u="none" strike="noStrike" kern="0" cap="none" spc="0" normalizeH="0" baseline="0" noProof="0">
              <a:ln>
                <a:noFill/>
              </a:ln>
              <a:solidFill>
                <a:srgbClr val="FFFFFF"/>
              </a:solidFill>
              <a:effectLst/>
              <a:uLnTx/>
              <a:uFillTx/>
              <a:latin typeface="Raleway"/>
              <a:ea typeface="Raleway"/>
              <a:cs typeface="Raleway"/>
              <a:sym typeface="Raleway"/>
            </a:endParaRPr>
          </a:p>
        </p:txBody>
      </p:sp>
      <p:sp>
        <p:nvSpPr>
          <p:cNvPr id="129" name="Google Shape;129;p19"/>
          <p:cNvSpPr txBox="1">
            <a:spLocks noGrp="1"/>
          </p:cNvSpPr>
          <p:nvPr>
            <p:ph type="body" idx="1"/>
          </p:nvPr>
        </p:nvSpPr>
        <p:spPr>
          <a:xfrm>
            <a:off x="320300" y="715871"/>
            <a:ext cx="4349150" cy="2623786"/>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FFFFFF"/>
              </a:buClr>
              <a:buSzPts val="1200"/>
              <a:buFont typeface="Lato Light"/>
              <a:buAutoNum type="arabicPeriod"/>
            </a:pPr>
            <a:r>
              <a:rPr lang="en-US" dirty="0">
                <a:solidFill>
                  <a:srgbClr val="FFFFFF"/>
                </a:solidFill>
                <a:latin typeface="Lato Light"/>
                <a:ea typeface="Lato Light"/>
                <a:cs typeface="Lato Light"/>
                <a:sym typeface="Lato Light"/>
              </a:rPr>
              <a:t>Labs/Institutes report data to data center, as collected via a variety of platforms and technologies</a:t>
            </a:r>
          </a:p>
          <a:p>
            <a:pPr marL="457200" lvl="0" indent="-304800" algn="l" rtl="0">
              <a:lnSpc>
                <a:spcPct val="115000"/>
              </a:lnSpc>
              <a:spcBef>
                <a:spcPts val="0"/>
              </a:spcBef>
              <a:spcAft>
                <a:spcPts val="0"/>
              </a:spcAft>
              <a:buClr>
                <a:srgbClr val="FFFFFF"/>
              </a:buClr>
              <a:buSzPts val="1200"/>
              <a:buFont typeface="Lato Light"/>
              <a:buAutoNum type="arabicPeriod"/>
            </a:pPr>
            <a:r>
              <a:rPr lang="en-US" dirty="0">
                <a:solidFill>
                  <a:srgbClr val="FFFFFF"/>
                </a:solidFill>
                <a:latin typeface="Lato Light"/>
                <a:ea typeface="Lato Light"/>
                <a:cs typeface="Lato Light"/>
                <a:sym typeface="Lato Light"/>
              </a:rPr>
              <a:t>Standardized ingest into the Databases, </a:t>
            </a:r>
            <a:r>
              <a:rPr lang="en-US" dirty="0" err="1">
                <a:solidFill>
                  <a:srgbClr val="FFFFFF"/>
                </a:solidFill>
                <a:latin typeface="Lato Light"/>
                <a:ea typeface="Lato Light"/>
                <a:cs typeface="Lato Light"/>
                <a:sym typeface="Lato Light"/>
              </a:rPr>
              <a:t>QCed</a:t>
            </a:r>
            <a:r>
              <a:rPr lang="en-US" dirty="0">
                <a:solidFill>
                  <a:srgbClr val="FFFFFF"/>
                </a:solidFill>
                <a:latin typeface="Lato Light"/>
                <a:ea typeface="Lato Light"/>
                <a:cs typeface="Lato Light"/>
                <a:sym typeface="Lato Light"/>
              </a:rPr>
              <a:t> data matches animals detected across projects/platforms</a:t>
            </a:r>
          </a:p>
          <a:p>
            <a:pPr marL="457200" lvl="0" indent="-304800" algn="l" rtl="0">
              <a:lnSpc>
                <a:spcPct val="115000"/>
              </a:lnSpc>
              <a:spcBef>
                <a:spcPts val="0"/>
              </a:spcBef>
              <a:spcAft>
                <a:spcPts val="0"/>
              </a:spcAft>
              <a:buClr>
                <a:srgbClr val="FFFFFF"/>
              </a:buClr>
              <a:buSzPts val="1200"/>
              <a:buFont typeface="Lato Light"/>
              <a:buAutoNum type="arabicPeriod"/>
            </a:pPr>
            <a:r>
              <a:rPr lang="en-US" dirty="0">
                <a:solidFill>
                  <a:srgbClr val="FFFFFF"/>
                </a:solidFill>
                <a:latin typeface="Lato Light"/>
                <a:ea typeface="Lato Light"/>
                <a:cs typeface="Lato Light"/>
                <a:sym typeface="Lato Light"/>
              </a:rPr>
              <a:t>Data reported to tag owner, w/ links back to all contributing projects</a:t>
            </a:r>
          </a:p>
          <a:p>
            <a:pPr marL="457200" lvl="0" indent="-304800" algn="l" rtl="0">
              <a:lnSpc>
                <a:spcPct val="115000"/>
              </a:lnSpc>
              <a:spcBef>
                <a:spcPts val="0"/>
              </a:spcBef>
              <a:spcAft>
                <a:spcPts val="0"/>
              </a:spcAft>
              <a:buClr>
                <a:srgbClr val="FFFFFF"/>
              </a:buClr>
              <a:buSzPts val="1200"/>
              <a:buFont typeface="Lato Light"/>
              <a:buAutoNum type="arabicPeriod"/>
            </a:pPr>
            <a:r>
              <a:rPr lang="en-US" dirty="0">
                <a:solidFill>
                  <a:srgbClr val="FFFFFF"/>
                </a:solidFill>
                <a:latin typeface="Lato Light"/>
                <a:ea typeface="Lato Light"/>
                <a:cs typeface="Lato Light"/>
                <a:sym typeface="Lato Light"/>
              </a:rPr>
              <a:t>Data format for detection extracts are expected input into telemetry analysis software in R and Python</a:t>
            </a:r>
          </a:p>
        </p:txBody>
      </p:sp>
      <p:pic>
        <p:nvPicPr>
          <p:cNvPr id="130" name="Google Shape;130;p19"/>
          <p:cNvPicPr preferRelativeResize="0"/>
          <p:nvPr/>
        </p:nvPicPr>
        <p:blipFill>
          <a:blip r:embed="rId4">
            <a:alphaModFix/>
          </a:blip>
          <a:stretch>
            <a:fillRect/>
          </a:stretch>
        </p:blipFill>
        <p:spPr>
          <a:xfrm>
            <a:off x="8616800" y="4821546"/>
            <a:ext cx="403200" cy="252804"/>
          </a:xfrm>
          <a:prstGeom prst="rect">
            <a:avLst/>
          </a:prstGeom>
          <a:noFill/>
          <a:ln>
            <a:noFill/>
          </a:ln>
        </p:spPr>
      </p:pic>
      <p:pic>
        <p:nvPicPr>
          <p:cNvPr id="131" name="Google Shape;131;p19"/>
          <p:cNvPicPr preferRelativeResize="0"/>
          <p:nvPr/>
        </p:nvPicPr>
        <p:blipFill>
          <a:blip r:embed="rId5">
            <a:alphaModFix/>
          </a:blip>
          <a:stretch>
            <a:fillRect/>
          </a:stretch>
        </p:blipFill>
        <p:spPr>
          <a:xfrm>
            <a:off x="4575200" y="-237804"/>
            <a:ext cx="4140001" cy="5381302"/>
          </a:xfrm>
          <a:prstGeom prst="rect">
            <a:avLst/>
          </a:prstGeom>
          <a:noFill/>
          <a:ln>
            <a:noFill/>
          </a:ln>
        </p:spPr>
      </p:pic>
      <p:sp>
        <p:nvSpPr>
          <p:cNvPr id="4" name="TextBox 3">
            <a:extLst>
              <a:ext uri="{FF2B5EF4-FFF2-40B4-BE49-F238E27FC236}">
                <a16:creationId xmlns:a16="http://schemas.microsoft.com/office/drawing/2014/main" id="{BAF1E4BE-45F7-8A40-A97B-E4C94648DF20}"/>
              </a:ext>
            </a:extLst>
          </p:cNvPr>
          <p:cNvSpPr txBox="1"/>
          <p:nvPr/>
        </p:nvSpPr>
        <p:spPr>
          <a:xfrm>
            <a:off x="4128940" y="103695"/>
            <a:ext cx="18473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805416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FFFFFF"/>
                </a:solidFill>
                <a:latin typeface="Montserrat"/>
                <a:ea typeface="Montserrat"/>
                <a:cs typeface="Montserrat"/>
                <a:sym typeface="Montserrat"/>
              </a:rPr>
              <a:t>Why the Node paradigm?</a:t>
            </a:r>
            <a:endParaRPr dirty="0">
              <a:solidFill>
                <a:srgbClr val="FFFFFF"/>
              </a:solidFill>
              <a:latin typeface="Montserrat"/>
              <a:ea typeface="Montserrat"/>
              <a:cs typeface="Montserrat"/>
              <a:sym typeface="Montserrat"/>
            </a:endParaRPr>
          </a:p>
        </p:txBody>
      </p:sp>
      <p:sp>
        <p:nvSpPr>
          <p:cNvPr id="62" name="Google Shape;62;p14"/>
          <p:cNvSpPr txBox="1">
            <a:spLocks noGrp="1"/>
          </p:cNvSpPr>
          <p:nvPr>
            <p:ph type="body" idx="1"/>
          </p:nvPr>
        </p:nvSpPr>
        <p:spPr>
          <a:xfrm>
            <a:off x="311700" y="1950981"/>
            <a:ext cx="2086584" cy="2472475"/>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US" sz="1600" dirty="0">
                <a:solidFill>
                  <a:srgbClr val="FFFFFF"/>
                </a:solidFill>
                <a:latin typeface="Lato"/>
                <a:ea typeface="Lato"/>
                <a:cs typeface="Lato"/>
                <a:sym typeface="Lato"/>
              </a:rPr>
              <a:t>Tobler’s first law of geography:</a:t>
            </a:r>
          </a:p>
          <a:p>
            <a:pPr marL="0" lvl="0" indent="0" algn="ctr">
              <a:spcAft>
                <a:spcPts val="1600"/>
              </a:spcAft>
              <a:buNone/>
            </a:pPr>
            <a:r>
              <a:rPr lang="en-CA" sz="1600" i="1" dirty="0">
                <a:solidFill>
                  <a:schemeClr val="bg1"/>
                </a:solidFill>
              </a:rPr>
              <a:t>“Everything is related to everything else. But near things are more related than distant things.”</a:t>
            </a:r>
            <a:endParaRPr lang="en-US" sz="1600" i="1" dirty="0">
              <a:solidFill>
                <a:schemeClr val="bg1"/>
              </a:solidFill>
              <a:latin typeface="Lato"/>
              <a:ea typeface="Lato"/>
              <a:cs typeface="Lato"/>
              <a:sym typeface="Lato"/>
            </a:endParaRPr>
          </a:p>
        </p:txBody>
      </p:sp>
      <p:sp>
        <p:nvSpPr>
          <p:cNvPr id="63" name="Google Shape;63;p14"/>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14"/>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b="1">
                <a:solidFill>
                  <a:schemeClr val="lt1"/>
                </a:solidFill>
                <a:latin typeface="Raleway"/>
                <a:ea typeface="Raleway"/>
                <a:cs typeface="Raleway"/>
                <a:sym typeface="Raleway"/>
              </a:rPr>
              <a:t>5</a:t>
            </a:fld>
            <a:endParaRPr b="1">
              <a:solidFill>
                <a:schemeClr val="lt1"/>
              </a:solidFill>
              <a:latin typeface="Raleway"/>
              <a:ea typeface="Raleway"/>
              <a:cs typeface="Raleway"/>
              <a:sym typeface="Raleway"/>
            </a:endParaRPr>
          </a:p>
        </p:txBody>
      </p:sp>
      <p:sp>
        <p:nvSpPr>
          <p:cNvPr id="65" name="Google Shape;65;p14"/>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aleway"/>
                <a:ea typeface="Raleway"/>
                <a:cs typeface="Raleway"/>
                <a:sym typeface="Raleway"/>
              </a:rPr>
              <a:t>OCEAN TRACKING NETWORK</a:t>
            </a:r>
            <a:endParaRPr sz="1000">
              <a:solidFill>
                <a:srgbClr val="FFFFFF"/>
              </a:solidFill>
              <a:latin typeface="Raleway"/>
              <a:ea typeface="Raleway"/>
              <a:cs typeface="Raleway"/>
              <a:sym typeface="Raleway"/>
            </a:endParaRPr>
          </a:p>
        </p:txBody>
      </p:sp>
      <p:pic>
        <p:nvPicPr>
          <p:cNvPr id="66" name="Google Shape;66;p14"/>
          <p:cNvPicPr preferRelativeResize="0"/>
          <p:nvPr/>
        </p:nvPicPr>
        <p:blipFill>
          <a:blip r:embed="rId4">
            <a:alphaModFix/>
          </a:blip>
          <a:stretch>
            <a:fillRect/>
          </a:stretch>
        </p:blipFill>
        <p:spPr>
          <a:xfrm>
            <a:off x="976650" y="1131575"/>
            <a:ext cx="834100" cy="522975"/>
          </a:xfrm>
          <a:prstGeom prst="rect">
            <a:avLst/>
          </a:prstGeom>
          <a:noFill/>
          <a:ln>
            <a:noFill/>
          </a:ln>
        </p:spPr>
      </p:pic>
      <p:sp>
        <p:nvSpPr>
          <p:cNvPr id="67" name="Google Shape;67;p14"/>
          <p:cNvSpPr txBox="1">
            <a:spLocks noGrp="1"/>
          </p:cNvSpPr>
          <p:nvPr>
            <p:ph type="body" idx="1"/>
          </p:nvPr>
        </p:nvSpPr>
        <p:spPr>
          <a:xfrm>
            <a:off x="2521282" y="1935718"/>
            <a:ext cx="2009167" cy="2049300"/>
          </a:xfrm>
          <a:prstGeom prst="rect">
            <a:avLst/>
          </a:prstGeom>
        </p:spPr>
        <p:txBody>
          <a:bodyPr spcFirstLastPara="1" wrap="square" lIns="91425" tIns="91425" rIns="91425" bIns="91425" anchor="t" anchorCtr="0">
            <a:noAutofit/>
          </a:bodyPr>
          <a:lstStyle/>
          <a:p>
            <a:pPr marL="0" indent="0" algn="ctr">
              <a:spcAft>
                <a:spcPts val="1600"/>
              </a:spcAft>
              <a:buNone/>
            </a:pPr>
            <a:r>
              <a:rPr lang="en-US" sz="1600" dirty="0">
                <a:solidFill>
                  <a:srgbClr val="FFFFFF"/>
                </a:solidFill>
                <a:latin typeface="Lato"/>
                <a:ea typeface="Lato"/>
                <a:cs typeface="Lato"/>
                <a:sym typeface="Lato"/>
              </a:rPr>
              <a:t>Data collation and management within regions is the proper-scaled approach to organic collaboration and  coordination of effort </a:t>
            </a:r>
          </a:p>
          <a:p>
            <a:pPr marL="0" lvl="0" indent="0" algn="ctr" rtl="0">
              <a:lnSpc>
                <a:spcPct val="115000"/>
              </a:lnSpc>
              <a:spcBef>
                <a:spcPts val="0"/>
              </a:spcBef>
              <a:spcAft>
                <a:spcPts val="1600"/>
              </a:spcAft>
              <a:buNone/>
            </a:pPr>
            <a:endParaRPr sz="1600" dirty="0">
              <a:solidFill>
                <a:srgbClr val="FFFFFF"/>
              </a:solidFill>
              <a:latin typeface="Lato"/>
              <a:ea typeface="Lato"/>
              <a:cs typeface="Lato"/>
              <a:sym typeface="Lato"/>
            </a:endParaRPr>
          </a:p>
        </p:txBody>
      </p:sp>
      <p:pic>
        <p:nvPicPr>
          <p:cNvPr id="68" name="Google Shape;68;p14"/>
          <p:cNvPicPr preferRelativeResize="0"/>
          <p:nvPr/>
        </p:nvPicPr>
        <p:blipFill>
          <a:blip r:embed="rId4">
            <a:alphaModFix/>
          </a:blip>
          <a:stretch>
            <a:fillRect/>
          </a:stretch>
        </p:blipFill>
        <p:spPr>
          <a:xfrm>
            <a:off x="3079950" y="1131574"/>
            <a:ext cx="834100" cy="522975"/>
          </a:xfrm>
          <a:prstGeom prst="rect">
            <a:avLst/>
          </a:prstGeom>
          <a:noFill/>
          <a:ln>
            <a:noFill/>
          </a:ln>
        </p:spPr>
      </p:pic>
      <p:sp>
        <p:nvSpPr>
          <p:cNvPr id="69" name="Google Shape;69;p14"/>
          <p:cNvSpPr txBox="1">
            <a:spLocks noGrp="1"/>
          </p:cNvSpPr>
          <p:nvPr>
            <p:ph type="body" idx="1"/>
          </p:nvPr>
        </p:nvSpPr>
        <p:spPr>
          <a:xfrm>
            <a:off x="4572000" y="1950981"/>
            <a:ext cx="2102183" cy="2272116"/>
          </a:xfrm>
          <a:prstGeom prst="rect">
            <a:avLst/>
          </a:prstGeom>
        </p:spPr>
        <p:txBody>
          <a:bodyPr spcFirstLastPara="1" wrap="square" lIns="91425" tIns="91425" rIns="91425" bIns="91425" anchor="t" anchorCtr="0">
            <a:noAutofit/>
          </a:bodyPr>
          <a:lstStyle/>
          <a:p>
            <a:pPr marL="0" indent="0" algn="ctr">
              <a:spcAft>
                <a:spcPts val="1600"/>
              </a:spcAft>
              <a:buNone/>
            </a:pPr>
            <a:r>
              <a:rPr lang="en-US" sz="1600" dirty="0">
                <a:solidFill>
                  <a:srgbClr val="FFFFFF"/>
                </a:solidFill>
                <a:latin typeface="Lato"/>
                <a:ea typeface="Lato"/>
                <a:cs typeface="Lato"/>
                <a:sym typeface="Lato"/>
              </a:rPr>
              <a:t>Nodes allow regional organizations to cross-reference data and metadata with OTN and provide more data to their end-users</a:t>
            </a:r>
          </a:p>
          <a:p>
            <a:pPr marL="0" lvl="0" indent="0" algn="ctr" rtl="0">
              <a:lnSpc>
                <a:spcPct val="115000"/>
              </a:lnSpc>
              <a:spcBef>
                <a:spcPts val="0"/>
              </a:spcBef>
              <a:spcAft>
                <a:spcPts val="1600"/>
              </a:spcAft>
              <a:buNone/>
            </a:pPr>
            <a:endParaRPr sz="1600" dirty="0">
              <a:solidFill>
                <a:srgbClr val="FFFFFF"/>
              </a:solidFill>
              <a:latin typeface="Lato"/>
              <a:ea typeface="Lato"/>
              <a:cs typeface="Lato"/>
              <a:sym typeface="Lato"/>
            </a:endParaRPr>
          </a:p>
        </p:txBody>
      </p:sp>
      <p:pic>
        <p:nvPicPr>
          <p:cNvPr id="70" name="Google Shape;70;p14"/>
          <p:cNvPicPr preferRelativeResize="0"/>
          <p:nvPr/>
        </p:nvPicPr>
        <p:blipFill>
          <a:blip r:embed="rId4">
            <a:alphaModFix/>
          </a:blip>
          <a:stretch>
            <a:fillRect/>
          </a:stretch>
        </p:blipFill>
        <p:spPr>
          <a:xfrm>
            <a:off x="5250899" y="1177615"/>
            <a:ext cx="834100" cy="522975"/>
          </a:xfrm>
          <a:prstGeom prst="rect">
            <a:avLst/>
          </a:prstGeom>
          <a:noFill/>
          <a:ln>
            <a:noFill/>
          </a:ln>
        </p:spPr>
      </p:pic>
      <p:sp>
        <p:nvSpPr>
          <p:cNvPr id="71" name="Google Shape;71;p14"/>
          <p:cNvSpPr txBox="1">
            <a:spLocks noGrp="1"/>
          </p:cNvSpPr>
          <p:nvPr>
            <p:ph type="body" idx="1"/>
          </p:nvPr>
        </p:nvSpPr>
        <p:spPr>
          <a:xfrm>
            <a:off x="6653566" y="1950981"/>
            <a:ext cx="1978868" cy="2049300"/>
          </a:xfrm>
          <a:prstGeom prst="rect">
            <a:avLst/>
          </a:prstGeom>
        </p:spPr>
        <p:txBody>
          <a:bodyPr spcFirstLastPara="1" wrap="square" lIns="91425" tIns="91425" rIns="91425" bIns="91425" anchor="t" anchorCtr="0">
            <a:noAutofit/>
          </a:bodyPr>
          <a:lstStyle/>
          <a:p>
            <a:pPr marL="0" lvl="0" indent="0" algn="ctr">
              <a:spcAft>
                <a:spcPts val="1600"/>
              </a:spcAft>
              <a:buNone/>
            </a:pPr>
            <a:r>
              <a:rPr lang="en-US" sz="1600" dirty="0">
                <a:solidFill>
                  <a:srgbClr val="FFFFFF"/>
                </a:solidFill>
                <a:latin typeface="Lato"/>
                <a:ea typeface="Lato"/>
                <a:cs typeface="Lato"/>
                <a:sym typeface="Lato"/>
              </a:rPr>
              <a:t>Report-once, track-everywhere from the PI perspective simplifies reporting of metadata and data and keeps a project’s data authoritatively in one place</a:t>
            </a:r>
          </a:p>
        </p:txBody>
      </p:sp>
      <p:pic>
        <p:nvPicPr>
          <p:cNvPr id="72" name="Google Shape;72;p14"/>
          <p:cNvPicPr preferRelativeResize="0"/>
          <p:nvPr/>
        </p:nvPicPr>
        <p:blipFill>
          <a:blip r:embed="rId4">
            <a:alphaModFix/>
          </a:blip>
          <a:stretch>
            <a:fillRect/>
          </a:stretch>
        </p:blipFill>
        <p:spPr>
          <a:xfrm>
            <a:off x="7225950" y="1157234"/>
            <a:ext cx="834100" cy="522975"/>
          </a:xfrm>
          <a:prstGeom prst="rect">
            <a:avLst/>
          </a:prstGeom>
          <a:noFill/>
          <a:ln>
            <a:noFill/>
          </a:ln>
        </p:spPr>
      </p:pic>
      <p:pic>
        <p:nvPicPr>
          <p:cNvPr id="73" name="Google Shape;73;p14"/>
          <p:cNvPicPr preferRelativeResize="0"/>
          <p:nvPr/>
        </p:nvPicPr>
        <p:blipFill>
          <a:blip r:embed="rId4">
            <a:alphaModFix/>
          </a:blip>
          <a:stretch>
            <a:fillRect/>
          </a:stretch>
        </p:blipFill>
        <p:spPr>
          <a:xfrm>
            <a:off x="8616800" y="4821546"/>
            <a:ext cx="403200" cy="2528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80" name="Google Shape;80;p15"/>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1;p15"/>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000" b="1" i="0" u="none" strike="noStrike" kern="0" cap="none" spc="0" normalizeH="0" baseline="0" noProof="0">
                <a:ln>
                  <a:noFill/>
                </a:ln>
                <a:solidFill>
                  <a:srgbClr val="FFFFFF"/>
                </a:solidFill>
                <a:effectLst/>
                <a:uLnTx/>
                <a:uFillTx/>
                <a:latin typeface="Raleway"/>
                <a:ea typeface="Raleway"/>
                <a:cs typeface="Raleway"/>
                <a:sym typeface="Raleway"/>
              </a:rPr>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t>6</a:t>
            </a:fld>
            <a:endParaRPr kumimoji="0" sz="1000" b="1" i="0" u="none" strike="noStrike" kern="0" cap="none" spc="0" normalizeH="0" baseline="0" noProof="0" dirty="0">
              <a:ln>
                <a:noFill/>
              </a:ln>
              <a:solidFill>
                <a:srgbClr val="FFFFFF"/>
              </a:solidFill>
              <a:effectLst/>
              <a:uLnTx/>
              <a:uFillTx/>
              <a:latin typeface="Raleway"/>
              <a:ea typeface="Raleway"/>
              <a:cs typeface="Raleway"/>
              <a:sym typeface="Raleway"/>
            </a:endParaRPr>
          </a:p>
        </p:txBody>
      </p:sp>
      <p:sp>
        <p:nvSpPr>
          <p:cNvPr id="82" name="Google Shape;82;p15"/>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 sz="1000" b="0" i="0" u="none" strike="noStrike" kern="0" cap="none" spc="0" normalizeH="0" baseline="0" noProof="0">
                <a:ln>
                  <a:noFill/>
                </a:ln>
                <a:solidFill>
                  <a:srgbClr val="FFFFFF"/>
                </a:solidFill>
                <a:effectLst/>
                <a:uLnTx/>
                <a:uFillTx/>
                <a:latin typeface="Raleway"/>
                <a:ea typeface="Raleway"/>
                <a:cs typeface="Raleway"/>
                <a:sym typeface="Raleway"/>
              </a:rPr>
              <a:t>OCEAN TRACKING NETWORK</a:t>
            </a:r>
            <a:endParaRPr kumimoji="0" sz="1000" b="0" i="0" u="none" strike="noStrike" kern="0" cap="none" spc="0" normalizeH="0" baseline="0" noProof="0">
              <a:ln>
                <a:noFill/>
              </a:ln>
              <a:solidFill>
                <a:srgbClr val="FFFFFF"/>
              </a:solidFill>
              <a:effectLst/>
              <a:uLnTx/>
              <a:uFillTx/>
              <a:latin typeface="Raleway"/>
              <a:ea typeface="Raleway"/>
              <a:cs typeface="Raleway"/>
              <a:sym typeface="Raleway"/>
            </a:endParaRPr>
          </a:p>
        </p:txBody>
      </p:sp>
      <p:pic>
        <p:nvPicPr>
          <p:cNvPr id="84" name="Google Shape;84;p15"/>
          <p:cNvPicPr preferRelativeResize="0"/>
          <p:nvPr/>
        </p:nvPicPr>
        <p:blipFill>
          <a:blip r:embed="rId4">
            <a:alphaModFix/>
          </a:blip>
          <a:stretch>
            <a:fillRect/>
          </a:stretch>
        </p:blipFill>
        <p:spPr>
          <a:xfrm>
            <a:off x="8616800" y="4821546"/>
            <a:ext cx="403200" cy="252804"/>
          </a:xfrm>
          <a:prstGeom prst="rect">
            <a:avLst/>
          </a:prstGeom>
          <a:noFill/>
          <a:ln>
            <a:noFill/>
          </a:ln>
        </p:spPr>
      </p:pic>
      <p:sp>
        <p:nvSpPr>
          <p:cNvPr id="2" name="TextBox 1">
            <a:extLst>
              <a:ext uri="{FF2B5EF4-FFF2-40B4-BE49-F238E27FC236}">
                <a16:creationId xmlns:a16="http://schemas.microsoft.com/office/drawing/2014/main" id="{114DEE3F-F2D7-C14B-BC2A-E67837E14F04}"/>
              </a:ext>
            </a:extLst>
          </p:cNvPr>
          <p:cNvSpPr txBox="1"/>
          <p:nvPr/>
        </p:nvSpPr>
        <p:spPr>
          <a:xfrm>
            <a:off x="5968093" y="4609157"/>
            <a:ext cx="486809" cy="57269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p:txBody>
      </p:sp>
      <p:graphicFrame>
        <p:nvGraphicFramePr>
          <p:cNvPr id="16" name="Diagram 15">
            <a:extLst>
              <a:ext uri="{FF2B5EF4-FFF2-40B4-BE49-F238E27FC236}">
                <a16:creationId xmlns:a16="http://schemas.microsoft.com/office/drawing/2014/main" id="{2A68438C-247B-3841-A6B3-8A465931062D}"/>
              </a:ext>
            </a:extLst>
          </p:cNvPr>
          <p:cNvGraphicFramePr/>
          <p:nvPr>
            <p:extLst>
              <p:ext uri="{D42A27DB-BD31-4B8C-83A1-F6EECF244321}">
                <p14:modId xmlns:p14="http://schemas.microsoft.com/office/powerpoint/2010/main" val="3301948968"/>
              </p:ext>
            </p:extLst>
          </p:nvPr>
        </p:nvGraphicFramePr>
        <p:xfrm>
          <a:off x="158750" y="1155598"/>
          <a:ext cx="4938419" cy="334792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17" name="TextBox 16">
            <a:extLst>
              <a:ext uri="{FF2B5EF4-FFF2-40B4-BE49-F238E27FC236}">
                <a16:creationId xmlns:a16="http://schemas.microsoft.com/office/drawing/2014/main" id="{1A3E792C-3754-1F45-A45B-CCC88568A88B}"/>
              </a:ext>
            </a:extLst>
          </p:cNvPr>
          <p:cNvSpPr txBox="1"/>
          <p:nvPr/>
        </p:nvSpPr>
        <p:spPr>
          <a:xfrm>
            <a:off x="4829501" y="3288813"/>
            <a:ext cx="3398108" cy="1384995"/>
          </a:xfrm>
          <a:prstGeom prst="rect">
            <a:avLst/>
          </a:prstGeom>
          <a:noFill/>
        </p:spPr>
        <p:txBody>
          <a:bodyPr wrap="square" rtlCol="0">
            <a:spAutoFit/>
          </a:bodyPr>
          <a:lstStyle/>
          <a:p>
            <a:r>
              <a:rPr lang="en-US" b="1" dirty="0">
                <a:solidFill>
                  <a:srgbClr val="00823B"/>
                </a:solidFill>
              </a:rPr>
              <a:t>Receiver deployments: </a:t>
            </a:r>
            <a:r>
              <a:rPr lang="en-US" dirty="0"/>
              <a:t>generally uncontroversial and publishable data. Useful for informing potential collaborators of existing equipment deployed in their intended study areas that could detect their tags. </a:t>
            </a:r>
          </a:p>
        </p:txBody>
      </p:sp>
      <p:sp>
        <p:nvSpPr>
          <p:cNvPr id="18" name="TextBox 17">
            <a:extLst>
              <a:ext uri="{FF2B5EF4-FFF2-40B4-BE49-F238E27FC236}">
                <a16:creationId xmlns:a16="http://schemas.microsoft.com/office/drawing/2014/main" id="{0D84A864-3ED1-8A4D-AC37-B089E778C319}"/>
              </a:ext>
            </a:extLst>
          </p:cNvPr>
          <p:cNvSpPr txBox="1"/>
          <p:nvPr/>
        </p:nvSpPr>
        <p:spPr>
          <a:xfrm>
            <a:off x="4829500" y="834258"/>
            <a:ext cx="3398108" cy="954107"/>
          </a:xfrm>
          <a:prstGeom prst="rect">
            <a:avLst/>
          </a:prstGeom>
          <a:noFill/>
        </p:spPr>
        <p:txBody>
          <a:bodyPr wrap="square" rtlCol="0">
            <a:spAutoFit/>
          </a:bodyPr>
          <a:lstStyle/>
          <a:p>
            <a:r>
              <a:rPr lang="en-US" b="1" dirty="0">
                <a:solidFill>
                  <a:srgbClr val="00B0F0"/>
                </a:solidFill>
              </a:rPr>
              <a:t>Detection data: </a:t>
            </a:r>
            <a:r>
              <a:rPr lang="en-US" dirty="0"/>
              <a:t>protected but not very informative without associated </a:t>
            </a:r>
            <a:r>
              <a:rPr lang="en-US" dirty="0">
                <a:solidFill>
                  <a:srgbClr val="005DA2"/>
                </a:solidFill>
              </a:rPr>
              <a:t>tagging activity </a:t>
            </a:r>
            <a:r>
              <a:rPr lang="en-US" dirty="0"/>
              <a:t>data to add the </a:t>
            </a:r>
            <a:r>
              <a:rPr lang="en-US" dirty="0">
                <a:solidFill>
                  <a:srgbClr val="005DA2"/>
                </a:solidFill>
              </a:rPr>
              <a:t>‘what’ </a:t>
            </a:r>
            <a:r>
              <a:rPr lang="en-US" dirty="0"/>
              <a:t>to the </a:t>
            </a:r>
            <a:r>
              <a:rPr lang="en-US" dirty="0">
                <a:solidFill>
                  <a:srgbClr val="00823B"/>
                </a:solidFill>
              </a:rPr>
              <a:t>‘where’ </a:t>
            </a:r>
            <a:r>
              <a:rPr lang="en-US" dirty="0"/>
              <a:t>and </a:t>
            </a:r>
            <a:r>
              <a:rPr lang="en-US" dirty="0">
                <a:solidFill>
                  <a:srgbClr val="00B0F0"/>
                </a:solidFill>
              </a:rPr>
              <a:t>‘when’</a:t>
            </a:r>
            <a:r>
              <a:rPr lang="en-US" dirty="0"/>
              <a:t>.</a:t>
            </a:r>
          </a:p>
        </p:txBody>
      </p:sp>
      <p:sp>
        <p:nvSpPr>
          <p:cNvPr id="19" name="TextBox 18">
            <a:extLst>
              <a:ext uri="{FF2B5EF4-FFF2-40B4-BE49-F238E27FC236}">
                <a16:creationId xmlns:a16="http://schemas.microsoft.com/office/drawing/2014/main" id="{729B3DCB-CA9F-A848-BA2E-37DC4F3AEAE7}"/>
              </a:ext>
            </a:extLst>
          </p:cNvPr>
          <p:cNvSpPr txBox="1"/>
          <p:nvPr/>
        </p:nvSpPr>
        <p:spPr>
          <a:xfrm>
            <a:off x="4829500" y="1854687"/>
            <a:ext cx="3398108" cy="1040567"/>
          </a:xfrm>
          <a:prstGeom prst="rect">
            <a:avLst/>
          </a:prstGeom>
          <a:noFill/>
        </p:spPr>
        <p:txBody>
          <a:bodyPr wrap="square" rtlCol="0">
            <a:spAutoFit/>
          </a:bodyPr>
          <a:lstStyle/>
          <a:p>
            <a:r>
              <a:rPr lang="en-US" b="1" dirty="0">
                <a:solidFill>
                  <a:srgbClr val="005DA2"/>
                </a:solidFill>
              </a:rPr>
              <a:t>Tagging activity: </a:t>
            </a:r>
            <a:r>
              <a:rPr lang="en-US" dirty="0"/>
              <a:t>The history of which tags are in which animals, where those animals were released, how long the tag will live, + measurements and observations made at tagging time. </a:t>
            </a:r>
            <a:br>
              <a:rPr lang="en-US" dirty="0"/>
            </a:br>
            <a:r>
              <a:rPr lang="en-US" dirty="0"/>
              <a:t>OTN Embargo = tag life + 2 years</a:t>
            </a:r>
            <a:endParaRPr lang="en-US" dirty="0">
              <a:solidFill>
                <a:srgbClr val="00B0F0"/>
              </a:solidFill>
            </a:endParaRPr>
          </a:p>
        </p:txBody>
      </p:sp>
      <p:pic>
        <p:nvPicPr>
          <p:cNvPr id="20" name="Picture 19" descr="ColinBuhariwalla.JPG">
            <a:extLst>
              <a:ext uri="{FF2B5EF4-FFF2-40B4-BE49-F238E27FC236}">
                <a16:creationId xmlns:a16="http://schemas.microsoft.com/office/drawing/2014/main" id="{C0D91F35-97BE-3D4E-ABA9-66B4D4944BF3}"/>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081528" y="3143801"/>
            <a:ext cx="1587609" cy="1190707"/>
          </a:xfrm>
          <a:prstGeom prst="rect">
            <a:avLst/>
          </a:prstGeom>
        </p:spPr>
      </p:pic>
      <p:pic>
        <p:nvPicPr>
          <p:cNvPr id="21" name="Picture 20" descr="NathanFurey.JPG">
            <a:extLst>
              <a:ext uri="{FF2B5EF4-FFF2-40B4-BE49-F238E27FC236}">
                <a16:creationId xmlns:a16="http://schemas.microsoft.com/office/drawing/2014/main" id="{682223DF-E137-A84F-8142-03A5112C700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730716" y="1012086"/>
            <a:ext cx="1979516" cy="1169773"/>
          </a:xfrm>
          <a:prstGeom prst="rect">
            <a:avLst/>
          </a:prstGeom>
        </p:spPr>
      </p:pic>
      <p:pic>
        <p:nvPicPr>
          <p:cNvPr id="22" name="Picture 21" descr="SteveKessel.JPG">
            <a:extLst>
              <a:ext uri="{FF2B5EF4-FFF2-40B4-BE49-F238E27FC236}">
                <a16:creationId xmlns:a16="http://schemas.microsoft.com/office/drawing/2014/main" id="{34930F0B-D73E-5547-8ECD-1447E914B65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39750" y="3143801"/>
            <a:ext cx="1625600" cy="1214183"/>
          </a:xfrm>
          <a:prstGeom prst="rect">
            <a:avLst/>
          </a:prstGeom>
        </p:spPr>
      </p:pic>
      <p:sp>
        <p:nvSpPr>
          <p:cNvPr id="23" name="Google Shape;78;p15">
            <a:extLst>
              <a:ext uri="{FF2B5EF4-FFF2-40B4-BE49-F238E27FC236}">
                <a16:creationId xmlns:a16="http://schemas.microsoft.com/office/drawing/2014/main" id="{6C9F9EB0-71B8-534E-BCB2-038E21995D8F}"/>
              </a:ext>
            </a:extLst>
          </p:cNvPr>
          <p:cNvSpPr txBox="1">
            <a:spLocks/>
          </p:cNvSpPr>
          <p:nvPr/>
        </p:nvSpPr>
        <p:spPr>
          <a:xfrm>
            <a:off x="243737" y="189339"/>
            <a:ext cx="85206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r>
              <a:rPr lang="en-US" sz="2000" b="1" dirty="0">
                <a:solidFill>
                  <a:srgbClr val="1E3566"/>
                </a:solidFill>
                <a:latin typeface="Montserrat"/>
                <a:ea typeface="Montserrat"/>
                <a:cs typeface="Montserrat"/>
                <a:sym typeface="Montserrat"/>
              </a:rPr>
              <a:t>Three main components of acoustic telemetry data</a:t>
            </a:r>
          </a:p>
        </p:txBody>
      </p:sp>
    </p:spTree>
    <p:extLst>
      <p:ext uri="{BB962C8B-B14F-4D97-AF65-F5344CB8AC3E}">
        <p14:creationId xmlns:p14="http://schemas.microsoft.com/office/powerpoint/2010/main" val="2482771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49006" y="162013"/>
            <a:ext cx="36071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1E3566"/>
                </a:solidFill>
                <a:latin typeface="Montserrat"/>
                <a:ea typeface="Montserrat"/>
                <a:cs typeface="Montserrat"/>
                <a:sym typeface="Montserrat"/>
              </a:rPr>
              <a:t>What’s in a Node?</a:t>
            </a:r>
            <a:endParaRPr sz="2400" b="1" dirty="0">
              <a:solidFill>
                <a:srgbClr val="1E3566"/>
              </a:solidFill>
              <a:latin typeface="Montserrat"/>
              <a:ea typeface="Montserrat"/>
              <a:cs typeface="Montserrat"/>
              <a:sym typeface="Montserrat"/>
            </a:endParaRPr>
          </a:p>
        </p:txBody>
      </p:sp>
      <p:sp>
        <p:nvSpPr>
          <p:cNvPr id="80" name="Google Shape;80;p15"/>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p15"/>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b="1">
                <a:solidFill>
                  <a:srgbClr val="FFFFFF"/>
                </a:solidFill>
                <a:latin typeface="Raleway"/>
                <a:ea typeface="Raleway"/>
                <a:cs typeface="Raleway"/>
                <a:sym typeface="Raleway"/>
              </a:rPr>
              <a:t>7</a:t>
            </a:fld>
            <a:endParaRPr b="1" dirty="0">
              <a:solidFill>
                <a:srgbClr val="FFFFFF"/>
              </a:solidFill>
              <a:latin typeface="Raleway"/>
              <a:ea typeface="Raleway"/>
              <a:cs typeface="Raleway"/>
              <a:sym typeface="Raleway"/>
            </a:endParaRPr>
          </a:p>
        </p:txBody>
      </p:sp>
      <p:sp>
        <p:nvSpPr>
          <p:cNvPr id="82" name="Google Shape;82;p15"/>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aleway"/>
                <a:ea typeface="Raleway"/>
                <a:cs typeface="Raleway"/>
                <a:sym typeface="Raleway"/>
              </a:rPr>
              <a:t>OCEAN TRACKING NETWORK</a:t>
            </a:r>
            <a:endParaRPr sz="1000">
              <a:solidFill>
                <a:srgbClr val="FFFFFF"/>
              </a:solidFill>
              <a:latin typeface="Raleway"/>
              <a:ea typeface="Raleway"/>
              <a:cs typeface="Raleway"/>
              <a:sym typeface="Raleway"/>
            </a:endParaRPr>
          </a:p>
        </p:txBody>
      </p:sp>
      <p:pic>
        <p:nvPicPr>
          <p:cNvPr id="84" name="Google Shape;84;p15"/>
          <p:cNvPicPr preferRelativeResize="0"/>
          <p:nvPr/>
        </p:nvPicPr>
        <p:blipFill>
          <a:blip r:embed="rId4">
            <a:alphaModFix/>
          </a:blip>
          <a:stretch>
            <a:fillRect/>
          </a:stretch>
        </p:blipFill>
        <p:spPr>
          <a:xfrm>
            <a:off x="8616800" y="4821546"/>
            <a:ext cx="403200" cy="252804"/>
          </a:xfrm>
          <a:prstGeom prst="rect">
            <a:avLst/>
          </a:prstGeom>
          <a:noFill/>
          <a:ln>
            <a:noFill/>
          </a:ln>
        </p:spPr>
      </p:pic>
      <p:sp>
        <p:nvSpPr>
          <p:cNvPr id="2" name="TextBox 1">
            <a:extLst>
              <a:ext uri="{FF2B5EF4-FFF2-40B4-BE49-F238E27FC236}">
                <a16:creationId xmlns:a16="http://schemas.microsoft.com/office/drawing/2014/main" id="{114DEE3F-F2D7-C14B-BC2A-E67837E14F04}"/>
              </a:ext>
            </a:extLst>
          </p:cNvPr>
          <p:cNvSpPr txBox="1"/>
          <p:nvPr/>
        </p:nvSpPr>
        <p:spPr>
          <a:xfrm>
            <a:off x="5968093" y="4609157"/>
            <a:ext cx="486809" cy="572699"/>
          </a:xfrm>
          <a:prstGeom prst="rect">
            <a:avLst/>
          </a:prstGeom>
          <a:noFill/>
        </p:spPr>
        <p:txBody>
          <a:bodyPr wrap="square" rtlCol="0">
            <a:spAutoFit/>
          </a:bodyPr>
          <a:lstStyle/>
          <a:p>
            <a:endParaRPr lang="en-US" dirty="0"/>
          </a:p>
        </p:txBody>
      </p:sp>
      <p:sp>
        <p:nvSpPr>
          <p:cNvPr id="5" name="Text Placeholder 4">
            <a:extLst>
              <a:ext uri="{FF2B5EF4-FFF2-40B4-BE49-F238E27FC236}">
                <a16:creationId xmlns:a16="http://schemas.microsoft.com/office/drawing/2014/main" id="{B4A2929A-940B-1645-BEE7-B632D85CBE3E}"/>
              </a:ext>
            </a:extLst>
          </p:cNvPr>
          <p:cNvSpPr>
            <a:spLocks noGrp="1"/>
          </p:cNvSpPr>
          <p:nvPr>
            <p:ph type="body" idx="1"/>
          </p:nvPr>
        </p:nvSpPr>
        <p:spPr>
          <a:xfrm>
            <a:off x="-57415" y="938649"/>
            <a:ext cx="3467950" cy="3416400"/>
          </a:xfrm>
        </p:spPr>
        <p:txBody>
          <a:bodyPr/>
          <a:lstStyle/>
          <a:p>
            <a:r>
              <a:rPr lang="en-US" dirty="0"/>
              <a:t>Direct inter-compatibility w/ other OTN-style nodes</a:t>
            </a:r>
          </a:p>
          <a:p>
            <a:r>
              <a:rPr lang="en-US" dirty="0"/>
              <a:t>Detection resolution between nodes</a:t>
            </a:r>
          </a:p>
          <a:p>
            <a:r>
              <a:rPr lang="en-US" dirty="0"/>
              <a:t>Same QA/QC process and data output formats</a:t>
            </a:r>
          </a:p>
          <a:p>
            <a:r>
              <a:rPr lang="en-US" dirty="0"/>
              <a:t>Develop new processes alongside OTNDC + comm.</a:t>
            </a:r>
          </a:p>
          <a:p>
            <a:r>
              <a:rPr lang="en-US" dirty="0"/>
              <a:t>Periodic training sessions and ongoing support for node managers</a:t>
            </a:r>
          </a:p>
        </p:txBody>
      </p:sp>
      <p:sp>
        <p:nvSpPr>
          <p:cNvPr id="10" name="Google Shape;94;p16">
            <a:extLst>
              <a:ext uri="{FF2B5EF4-FFF2-40B4-BE49-F238E27FC236}">
                <a16:creationId xmlns:a16="http://schemas.microsoft.com/office/drawing/2014/main" id="{6AD3161C-9C0F-F742-9349-FB0C97120E5D}"/>
              </a:ext>
            </a:extLst>
          </p:cNvPr>
          <p:cNvSpPr txBox="1"/>
          <p:nvPr/>
        </p:nvSpPr>
        <p:spPr>
          <a:xfrm>
            <a:off x="403199" y="556386"/>
            <a:ext cx="3467950" cy="32464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Shared tools, common processes</a:t>
            </a:r>
            <a:endParaRPr lang="en-CA" b="1" dirty="0"/>
          </a:p>
        </p:txBody>
      </p:sp>
      <p:pic>
        <p:nvPicPr>
          <p:cNvPr id="1026" name="Picture 2">
            <a:extLst>
              <a:ext uri="{FF2B5EF4-FFF2-40B4-BE49-F238E27FC236}">
                <a16:creationId xmlns:a16="http://schemas.microsoft.com/office/drawing/2014/main" id="{18AF66BD-66A2-4051-8243-511974B72A2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338283" y="169857"/>
            <a:ext cx="5746427" cy="44393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49006" y="162013"/>
            <a:ext cx="360715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1E3566"/>
                </a:solidFill>
                <a:latin typeface="Montserrat"/>
                <a:ea typeface="Montserrat"/>
                <a:cs typeface="Montserrat"/>
                <a:sym typeface="Montserrat"/>
              </a:rPr>
              <a:t>Training Schedule</a:t>
            </a:r>
            <a:endParaRPr sz="2400" b="1" dirty="0">
              <a:solidFill>
                <a:srgbClr val="1E3566"/>
              </a:solidFill>
              <a:latin typeface="Montserrat"/>
              <a:ea typeface="Montserrat"/>
              <a:cs typeface="Montserrat"/>
              <a:sym typeface="Montserrat"/>
            </a:endParaRPr>
          </a:p>
        </p:txBody>
      </p:sp>
      <p:sp>
        <p:nvSpPr>
          <p:cNvPr id="80" name="Google Shape;80;p15"/>
          <p:cNvSpPr txBox="1"/>
          <p:nvPr/>
        </p:nvSpPr>
        <p:spPr>
          <a:xfrm>
            <a:off x="86450" y="4844750"/>
            <a:ext cx="225300" cy="23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1" name="Google Shape;81;p15"/>
          <p:cNvSpPr txBox="1">
            <a:spLocks noGrp="1"/>
          </p:cNvSpPr>
          <p:nvPr>
            <p:ph type="sldNum" idx="12"/>
          </p:nvPr>
        </p:nvSpPr>
        <p:spPr>
          <a:xfrm>
            <a:off x="-1" y="4763150"/>
            <a:ext cx="4032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b="1">
                <a:solidFill>
                  <a:srgbClr val="FFFFFF"/>
                </a:solidFill>
                <a:latin typeface="Raleway"/>
                <a:ea typeface="Raleway"/>
                <a:cs typeface="Raleway"/>
                <a:sym typeface="Raleway"/>
              </a:rPr>
              <a:t>8</a:t>
            </a:fld>
            <a:endParaRPr b="1" dirty="0">
              <a:solidFill>
                <a:srgbClr val="FFFFFF"/>
              </a:solidFill>
              <a:latin typeface="Raleway"/>
              <a:ea typeface="Raleway"/>
              <a:cs typeface="Raleway"/>
              <a:sym typeface="Raleway"/>
            </a:endParaRPr>
          </a:p>
        </p:txBody>
      </p:sp>
      <p:sp>
        <p:nvSpPr>
          <p:cNvPr id="82" name="Google Shape;82;p15"/>
          <p:cNvSpPr txBox="1"/>
          <p:nvPr/>
        </p:nvSpPr>
        <p:spPr>
          <a:xfrm>
            <a:off x="477000" y="4791950"/>
            <a:ext cx="4663800" cy="31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FFFFFF"/>
                </a:solidFill>
                <a:latin typeface="Raleway"/>
                <a:ea typeface="Raleway"/>
                <a:cs typeface="Raleway"/>
                <a:sym typeface="Raleway"/>
              </a:rPr>
              <a:t>OCEAN TRACKING NETWORK</a:t>
            </a:r>
            <a:endParaRPr sz="1000">
              <a:solidFill>
                <a:srgbClr val="FFFFFF"/>
              </a:solidFill>
              <a:latin typeface="Raleway"/>
              <a:ea typeface="Raleway"/>
              <a:cs typeface="Raleway"/>
              <a:sym typeface="Raleway"/>
            </a:endParaRPr>
          </a:p>
        </p:txBody>
      </p:sp>
      <p:pic>
        <p:nvPicPr>
          <p:cNvPr id="84" name="Google Shape;84;p15"/>
          <p:cNvPicPr preferRelativeResize="0"/>
          <p:nvPr/>
        </p:nvPicPr>
        <p:blipFill>
          <a:blip r:embed="rId4">
            <a:alphaModFix/>
          </a:blip>
          <a:stretch>
            <a:fillRect/>
          </a:stretch>
        </p:blipFill>
        <p:spPr>
          <a:xfrm>
            <a:off x="8616800" y="4821546"/>
            <a:ext cx="403200" cy="252804"/>
          </a:xfrm>
          <a:prstGeom prst="rect">
            <a:avLst/>
          </a:prstGeom>
          <a:noFill/>
          <a:ln>
            <a:noFill/>
          </a:ln>
        </p:spPr>
      </p:pic>
      <p:sp>
        <p:nvSpPr>
          <p:cNvPr id="2" name="TextBox 1">
            <a:extLst>
              <a:ext uri="{FF2B5EF4-FFF2-40B4-BE49-F238E27FC236}">
                <a16:creationId xmlns:a16="http://schemas.microsoft.com/office/drawing/2014/main" id="{114DEE3F-F2D7-C14B-BC2A-E67837E14F04}"/>
              </a:ext>
            </a:extLst>
          </p:cNvPr>
          <p:cNvSpPr txBox="1"/>
          <p:nvPr/>
        </p:nvSpPr>
        <p:spPr>
          <a:xfrm>
            <a:off x="5968093" y="4609157"/>
            <a:ext cx="486809" cy="572699"/>
          </a:xfrm>
          <a:prstGeom prst="rect">
            <a:avLst/>
          </a:prstGeom>
          <a:noFill/>
        </p:spPr>
        <p:txBody>
          <a:bodyPr wrap="square" rtlCol="0">
            <a:spAutoFit/>
          </a:bodyPr>
          <a:lstStyle/>
          <a:p>
            <a:endParaRPr lang="en-US" dirty="0"/>
          </a:p>
        </p:txBody>
      </p:sp>
      <p:sp>
        <p:nvSpPr>
          <p:cNvPr id="5" name="Text Placeholder 4">
            <a:extLst>
              <a:ext uri="{FF2B5EF4-FFF2-40B4-BE49-F238E27FC236}">
                <a16:creationId xmlns:a16="http://schemas.microsoft.com/office/drawing/2014/main" id="{B4A2929A-940B-1645-BEE7-B632D85CBE3E}"/>
              </a:ext>
            </a:extLst>
          </p:cNvPr>
          <p:cNvSpPr>
            <a:spLocks noGrp="1"/>
          </p:cNvSpPr>
          <p:nvPr>
            <p:ph type="body" idx="1"/>
          </p:nvPr>
        </p:nvSpPr>
        <p:spPr>
          <a:xfrm>
            <a:off x="113861" y="950247"/>
            <a:ext cx="1666017" cy="3563040"/>
          </a:xfrm>
        </p:spPr>
        <p:txBody>
          <a:bodyPr/>
          <a:lstStyle/>
          <a:p>
            <a:pPr marL="114300" indent="0">
              <a:buNone/>
            </a:pPr>
            <a:r>
              <a:rPr lang="en-US" sz="1600" dirty="0">
                <a:solidFill>
                  <a:srgbClr val="00B050"/>
                </a:solidFill>
                <a:highlight>
                  <a:srgbClr val="FFFF00"/>
                </a:highlight>
              </a:rPr>
              <a:t>Node Concept</a:t>
            </a:r>
          </a:p>
          <a:p>
            <a:pPr marL="114300" indent="0">
              <a:buNone/>
            </a:pPr>
            <a:endParaRPr lang="en-US" sz="1600" dirty="0"/>
          </a:p>
          <a:p>
            <a:pPr marL="114300" indent="0">
              <a:buNone/>
            </a:pPr>
            <a:r>
              <a:rPr lang="en-US" sz="1600" dirty="0"/>
              <a:t>Node Struct. + Outputs</a:t>
            </a:r>
          </a:p>
          <a:p>
            <a:pPr marL="114300" indent="0">
              <a:buNone/>
            </a:pPr>
            <a:endParaRPr lang="en-US" sz="1600" dirty="0"/>
          </a:p>
          <a:p>
            <a:pPr marL="114300" indent="0">
              <a:buNone/>
            </a:pPr>
            <a:r>
              <a:rPr lang="en-US" sz="1600" dirty="0"/>
              <a:t>Setup and Install</a:t>
            </a:r>
          </a:p>
          <a:p>
            <a:pPr marL="114300" indent="0">
              <a:buNone/>
            </a:pPr>
            <a:endParaRPr lang="en-US" sz="1600" dirty="0"/>
          </a:p>
          <a:p>
            <a:pPr marL="114300" indent="0">
              <a:buNone/>
            </a:pPr>
            <a:r>
              <a:rPr lang="en-US" sz="1600" dirty="0"/>
              <a:t>Data Loading Workflow</a:t>
            </a:r>
          </a:p>
          <a:p>
            <a:pPr marL="114300" indent="0">
              <a:buNone/>
            </a:pPr>
            <a:endParaRPr lang="en-US" sz="1600" dirty="0"/>
          </a:p>
          <a:p>
            <a:pPr marL="114300" indent="0">
              <a:buNone/>
            </a:pPr>
            <a:r>
              <a:rPr lang="en-US" sz="1600" dirty="0"/>
              <a:t>Project Metadata</a:t>
            </a:r>
          </a:p>
        </p:txBody>
      </p:sp>
      <p:sp>
        <p:nvSpPr>
          <p:cNvPr id="10" name="Google Shape;94;p16">
            <a:extLst>
              <a:ext uri="{FF2B5EF4-FFF2-40B4-BE49-F238E27FC236}">
                <a16:creationId xmlns:a16="http://schemas.microsoft.com/office/drawing/2014/main" id="{6AD3161C-9C0F-F742-9349-FB0C97120E5D}"/>
              </a:ext>
            </a:extLst>
          </p:cNvPr>
          <p:cNvSpPr txBox="1"/>
          <p:nvPr/>
        </p:nvSpPr>
        <p:spPr>
          <a:xfrm>
            <a:off x="527768" y="578268"/>
            <a:ext cx="949351" cy="38226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Monday</a:t>
            </a:r>
            <a:endParaRPr lang="en-CA" b="1" dirty="0"/>
          </a:p>
        </p:txBody>
      </p:sp>
      <p:sp>
        <p:nvSpPr>
          <p:cNvPr id="11" name="Google Shape;94;p16">
            <a:extLst>
              <a:ext uri="{FF2B5EF4-FFF2-40B4-BE49-F238E27FC236}">
                <a16:creationId xmlns:a16="http://schemas.microsoft.com/office/drawing/2014/main" id="{257C8E2E-D022-4521-8F21-F3B271BA21BB}"/>
              </a:ext>
            </a:extLst>
          </p:cNvPr>
          <p:cNvSpPr txBox="1"/>
          <p:nvPr/>
        </p:nvSpPr>
        <p:spPr>
          <a:xfrm>
            <a:off x="1934693" y="581259"/>
            <a:ext cx="949351" cy="38226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Tuesday</a:t>
            </a:r>
            <a:endParaRPr lang="en-CA" b="1" dirty="0"/>
          </a:p>
        </p:txBody>
      </p:sp>
      <p:sp>
        <p:nvSpPr>
          <p:cNvPr id="12" name="Google Shape;94;p16">
            <a:extLst>
              <a:ext uri="{FF2B5EF4-FFF2-40B4-BE49-F238E27FC236}">
                <a16:creationId xmlns:a16="http://schemas.microsoft.com/office/drawing/2014/main" id="{45E0A1B3-09BD-4520-B4A3-8CF11484048B}"/>
              </a:ext>
            </a:extLst>
          </p:cNvPr>
          <p:cNvSpPr txBox="1"/>
          <p:nvPr/>
        </p:nvSpPr>
        <p:spPr>
          <a:xfrm>
            <a:off x="3558896" y="578268"/>
            <a:ext cx="1282700" cy="459615"/>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Wednesday</a:t>
            </a:r>
            <a:endParaRPr lang="en-CA" b="1" dirty="0"/>
          </a:p>
        </p:txBody>
      </p:sp>
      <p:sp>
        <p:nvSpPr>
          <p:cNvPr id="13" name="Google Shape;94;p16">
            <a:extLst>
              <a:ext uri="{FF2B5EF4-FFF2-40B4-BE49-F238E27FC236}">
                <a16:creationId xmlns:a16="http://schemas.microsoft.com/office/drawing/2014/main" id="{1F285243-524A-43E6-B5CC-39025B190A05}"/>
              </a:ext>
            </a:extLst>
          </p:cNvPr>
          <p:cNvSpPr txBox="1"/>
          <p:nvPr/>
        </p:nvSpPr>
        <p:spPr>
          <a:xfrm>
            <a:off x="5584546" y="578268"/>
            <a:ext cx="1060603" cy="472419"/>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Thursday</a:t>
            </a:r>
            <a:endParaRPr lang="en-CA" b="1" dirty="0"/>
          </a:p>
        </p:txBody>
      </p:sp>
      <p:sp>
        <p:nvSpPr>
          <p:cNvPr id="14" name="Google Shape;94;p16">
            <a:extLst>
              <a:ext uri="{FF2B5EF4-FFF2-40B4-BE49-F238E27FC236}">
                <a16:creationId xmlns:a16="http://schemas.microsoft.com/office/drawing/2014/main" id="{44BC1479-5325-4C7A-9756-5BB0CBCA9F61}"/>
              </a:ext>
            </a:extLst>
          </p:cNvPr>
          <p:cNvSpPr txBox="1"/>
          <p:nvPr/>
        </p:nvSpPr>
        <p:spPr>
          <a:xfrm>
            <a:off x="7553299" y="581260"/>
            <a:ext cx="949351" cy="382263"/>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CA" b="1" dirty="0">
                <a:solidFill>
                  <a:srgbClr val="1FA8B7"/>
                </a:solidFill>
                <a:highlight>
                  <a:schemeClr val="lt1"/>
                </a:highlight>
                <a:latin typeface="Raleway"/>
                <a:sym typeface="Raleway"/>
              </a:rPr>
              <a:t>Friday</a:t>
            </a:r>
            <a:endParaRPr lang="en-CA" b="1" dirty="0"/>
          </a:p>
        </p:txBody>
      </p:sp>
      <p:sp>
        <p:nvSpPr>
          <p:cNvPr id="16" name="TextBox 15">
            <a:extLst>
              <a:ext uri="{FF2B5EF4-FFF2-40B4-BE49-F238E27FC236}">
                <a16:creationId xmlns:a16="http://schemas.microsoft.com/office/drawing/2014/main" id="{948480FE-3C44-4601-B8B7-B9DE024583A5}"/>
              </a:ext>
            </a:extLst>
          </p:cNvPr>
          <p:cNvSpPr txBox="1"/>
          <p:nvPr/>
        </p:nvSpPr>
        <p:spPr>
          <a:xfrm>
            <a:off x="3737150" y="249771"/>
            <a:ext cx="5406850" cy="307777"/>
          </a:xfrm>
          <a:prstGeom prst="rect">
            <a:avLst/>
          </a:prstGeom>
          <a:noFill/>
        </p:spPr>
        <p:txBody>
          <a:bodyPr wrap="square">
            <a:spAutoFit/>
          </a:bodyPr>
          <a:lstStyle/>
          <a:p>
            <a:r>
              <a:rPr lang="en-CA" dirty="0"/>
              <a:t>https://ocean-tracking-network.github.io/node-manager-training/</a:t>
            </a:r>
          </a:p>
        </p:txBody>
      </p:sp>
      <p:sp>
        <p:nvSpPr>
          <p:cNvPr id="17" name="Text Placeholder 4">
            <a:extLst>
              <a:ext uri="{FF2B5EF4-FFF2-40B4-BE49-F238E27FC236}">
                <a16:creationId xmlns:a16="http://schemas.microsoft.com/office/drawing/2014/main" id="{AEE3DC6B-48EC-4384-BF2F-F8CC67F9DE3E}"/>
              </a:ext>
            </a:extLst>
          </p:cNvPr>
          <p:cNvSpPr txBox="1">
            <a:spLocks/>
          </p:cNvSpPr>
          <p:nvPr/>
        </p:nvSpPr>
        <p:spPr>
          <a:xfrm>
            <a:off x="1745963" y="950247"/>
            <a:ext cx="1608250" cy="358282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600" dirty="0"/>
              <a:t>Tagging Metadata</a:t>
            </a:r>
          </a:p>
          <a:p>
            <a:pPr marL="114300" indent="0">
              <a:buFont typeface="Arial"/>
              <a:buNone/>
            </a:pPr>
            <a:endParaRPr lang="en-US" sz="1600" dirty="0"/>
          </a:p>
          <a:p>
            <a:pPr marL="114300" indent="0">
              <a:buFont typeface="Arial"/>
              <a:buNone/>
            </a:pPr>
            <a:endParaRPr lang="en-US" sz="1600" dirty="0"/>
          </a:p>
          <a:p>
            <a:pPr marL="114300" indent="0">
              <a:buFont typeface="Arial"/>
              <a:buNone/>
            </a:pPr>
            <a:endParaRPr lang="en-US" sz="1600" dirty="0"/>
          </a:p>
          <a:p>
            <a:pPr marL="114300" indent="0">
              <a:buFont typeface="Arial"/>
              <a:buNone/>
            </a:pPr>
            <a:r>
              <a:rPr lang="en-US" sz="1600" dirty="0"/>
              <a:t>Deployment Metadata</a:t>
            </a:r>
          </a:p>
        </p:txBody>
      </p:sp>
      <p:sp>
        <p:nvSpPr>
          <p:cNvPr id="18" name="Text Placeholder 4">
            <a:extLst>
              <a:ext uri="{FF2B5EF4-FFF2-40B4-BE49-F238E27FC236}">
                <a16:creationId xmlns:a16="http://schemas.microsoft.com/office/drawing/2014/main" id="{189A5BC9-A977-4A5F-90C9-467FAB3A5915}"/>
              </a:ext>
            </a:extLst>
          </p:cNvPr>
          <p:cNvSpPr txBox="1">
            <a:spLocks/>
          </p:cNvSpPr>
          <p:nvPr/>
        </p:nvSpPr>
        <p:spPr>
          <a:xfrm>
            <a:off x="3411980" y="960531"/>
            <a:ext cx="1744679" cy="358282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600" dirty="0"/>
              <a:t>Detection Loading</a:t>
            </a:r>
          </a:p>
          <a:p>
            <a:pPr marL="114300" indent="0">
              <a:buFont typeface="Arial"/>
              <a:buNone/>
            </a:pPr>
            <a:endParaRPr lang="en-US" sz="1600" dirty="0"/>
          </a:p>
          <a:p>
            <a:pPr marL="114300" indent="0">
              <a:buFont typeface="Arial"/>
              <a:buNone/>
            </a:pPr>
            <a:endParaRPr lang="en-US" sz="1600" dirty="0"/>
          </a:p>
          <a:p>
            <a:pPr marL="114300" indent="0">
              <a:buFont typeface="Arial"/>
              <a:buNone/>
            </a:pPr>
            <a:endParaRPr lang="en-US" sz="1600" dirty="0"/>
          </a:p>
          <a:p>
            <a:pPr marL="114300" indent="0">
              <a:buFont typeface="Arial"/>
              <a:buNone/>
            </a:pPr>
            <a:r>
              <a:rPr lang="en-US" sz="1600" dirty="0"/>
              <a:t>Supplementary Notebooks</a:t>
            </a:r>
          </a:p>
          <a:p>
            <a:pPr marL="114300" indent="0">
              <a:buFont typeface="Arial"/>
              <a:buNone/>
            </a:pPr>
            <a:endParaRPr lang="en-US" sz="1600" dirty="0"/>
          </a:p>
          <a:p>
            <a:pPr marL="114300" indent="0">
              <a:buFont typeface="Arial"/>
              <a:buNone/>
            </a:pPr>
            <a:endParaRPr lang="en-US" sz="1600" dirty="0"/>
          </a:p>
          <a:p>
            <a:pPr marL="114300" indent="0">
              <a:buFont typeface="Arial"/>
              <a:buNone/>
            </a:pPr>
            <a:r>
              <a:rPr lang="en-US" sz="1600" dirty="0"/>
              <a:t>Data Push</a:t>
            </a:r>
          </a:p>
        </p:txBody>
      </p:sp>
      <p:sp>
        <p:nvSpPr>
          <p:cNvPr id="19" name="Text Placeholder 4">
            <a:extLst>
              <a:ext uri="{FF2B5EF4-FFF2-40B4-BE49-F238E27FC236}">
                <a16:creationId xmlns:a16="http://schemas.microsoft.com/office/drawing/2014/main" id="{167AEC28-9FF9-4EE2-B393-1A2C3A0855CC}"/>
              </a:ext>
            </a:extLst>
          </p:cNvPr>
          <p:cNvSpPr txBox="1">
            <a:spLocks/>
          </p:cNvSpPr>
          <p:nvPr/>
        </p:nvSpPr>
        <p:spPr>
          <a:xfrm>
            <a:off x="5435990" y="960531"/>
            <a:ext cx="1608250" cy="358282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600" dirty="0"/>
              <a:t>Study Hall?</a:t>
            </a:r>
          </a:p>
          <a:p>
            <a:pPr marL="114300" indent="0">
              <a:buFont typeface="Arial"/>
              <a:buNone/>
            </a:pPr>
            <a:endParaRPr lang="en-US" sz="1600" dirty="0"/>
          </a:p>
          <a:p>
            <a:pPr marL="114300" indent="0">
              <a:buFont typeface="Arial"/>
              <a:buNone/>
            </a:pPr>
            <a:r>
              <a:rPr lang="en-US" sz="1600" dirty="0"/>
              <a:t>Fixing Data Errors</a:t>
            </a:r>
          </a:p>
          <a:p>
            <a:pPr marL="114300" indent="0">
              <a:buFont typeface="Arial"/>
              <a:buNone/>
            </a:pPr>
            <a:endParaRPr lang="en-US" sz="1600" dirty="0"/>
          </a:p>
          <a:p>
            <a:pPr marL="114300" indent="0">
              <a:buFont typeface="Arial"/>
              <a:buNone/>
            </a:pPr>
            <a:r>
              <a:rPr lang="en-US" sz="1600" dirty="0"/>
              <a:t>Upholding the Data Policy</a:t>
            </a:r>
          </a:p>
          <a:p>
            <a:pPr marL="114300" indent="0">
              <a:buFont typeface="Arial"/>
              <a:buNone/>
            </a:pPr>
            <a:endParaRPr lang="en-US" sz="1600" dirty="0"/>
          </a:p>
          <a:p>
            <a:pPr marL="114300" indent="0">
              <a:buFont typeface="Arial"/>
              <a:buNone/>
            </a:pPr>
            <a:r>
              <a:rPr lang="en-US" sz="1600" dirty="0"/>
              <a:t>Notebook Improvement and Development</a:t>
            </a:r>
          </a:p>
        </p:txBody>
      </p:sp>
      <p:sp>
        <p:nvSpPr>
          <p:cNvPr id="20" name="Text Placeholder 4">
            <a:extLst>
              <a:ext uri="{FF2B5EF4-FFF2-40B4-BE49-F238E27FC236}">
                <a16:creationId xmlns:a16="http://schemas.microsoft.com/office/drawing/2014/main" id="{845B9EF3-6C03-472E-95D3-5CEA48B34FB6}"/>
              </a:ext>
            </a:extLst>
          </p:cNvPr>
          <p:cNvSpPr txBox="1">
            <a:spLocks/>
          </p:cNvSpPr>
          <p:nvPr/>
        </p:nvSpPr>
        <p:spPr>
          <a:xfrm>
            <a:off x="7192796" y="930462"/>
            <a:ext cx="1608250" cy="3582825"/>
          </a:xfrm>
          <a:prstGeom prst="rect">
            <a:avLst/>
          </a:prstGeom>
          <a:noFill/>
          <a:ln>
            <a:noFill/>
          </a:ln>
        </p:spPr>
        <p:txBody>
          <a:bodyPr spcFirstLastPara="1" wrap="square" lIns="91425" tIns="91425" rIns="91425" bIns="91425" anchor="t" anchorCtr="0"/>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Font typeface="Arial"/>
              <a:buNone/>
            </a:pPr>
            <a:r>
              <a:rPr lang="en-US" sz="1600" dirty="0"/>
              <a:t>Tandem Real Data Loading w/ OTNDC</a:t>
            </a:r>
          </a:p>
        </p:txBody>
      </p:sp>
    </p:spTree>
    <p:extLst>
      <p:ext uri="{BB962C8B-B14F-4D97-AF65-F5344CB8AC3E}">
        <p14:creationId xmlns:p14="http://schemas.microsoft.com/office/powerpoint/2010/main" val="321199557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13690</TotalTime>
  <Words>3070</Words>
  <Application>Microsoft Office PowerPoint</Application>
  <PresentationFormat>On-screen Show (16:9)</PresentationFormat>
  <Paragraphs>128</Paragraphs>
  <Slides>8</Slides>
  <Notes>8</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8</vt:i4>
      </vt:variant>
    </vt:vector>
  </HeadingPairs>
  <TitlesOfParts>
    <vt:vector size="15" baseType="lpstr">
      <vt:lpstr>Lato Light</vt:lpstr>
      <vt:lpstr>Raleway</vt:lpstr>
      <vt:lpstr>Montserrat</vt:lpstr>
      <vt:lpstr>Lato</vt:lpstr>
      <vt:lpstr>Arial</vt:lpstr>
      <vt:lpstr>Simple Light</vt:lpstr>
      <vt:lpstr>1_Simple Light</vt:lpstr>
      <vt:lpstr>PowerPoint Presentation</vt:lpstr>
      <vt:lpstr>ABOUT OTN</vt:lpstr>
      <vt:lpstr>Digital Infrastructure</vt:lpstr>
      <vt:lpstr>OTNDC / Node Data Workflow</vt:lpstr>
      <vt:lpstr>Why the Node paradigm?</vt:lpstr>
      <vt:lpstr>PowerPoint Presentation</vt:lpstr>
      <vt:lpstr>What’s in a Node?</vt:lpstr>
      <vt:lpstr>Training Schedule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dc:creator>
  <cp:lastModifiedBy>Jon Pye</cp:lastModifiedBy>
  <cp:revision>459</cp:revision>
  <dcterms:modified xsi:type="dcterms:W3CDTF">2022-03-19T20:10:44Z</dcterms:modified>
</cp:coreProperties>
</file>